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75"/>
  </p:notesMasterIdLst>
  <p:handoutMasterIdLst>
    <p:handoutMasterId r:id="rId76"/>
  </p:handoutMasterIdLst>
  <p:sldIdLst>
    <p:sldId id="1460" r:id="rId2"/>
    <p:sldId id="298" r:id="rId3"/>
    <p:sldId id="1569" r:id="rId4"/>
    <p:sldId id="1567" r:id="rId5"/>
    <p:sldId id="1556" r:id="rId6"/>
    <p:sldId id="1522" r:id="rId7"/>
    <p:sldId id="1523" r:id="rId8"/>
    <p:sldId id="1524" r:id="rId9"/>
    <p:sldId id="1526" r:id="rId10"/>
    <p:sldId id="1527" r:id="rId11"/>
    <p:sldId id="1529" r:id="rId12"/>
    <p:sldId id="1530" r:id="rId13"/>
    <p:sldId id="1566" r:id="rId14"/>
    <p:sldId id="1531" r:id="rId15"/>
    <p:sldId id="1532" r:id="rId16"/>
    <p:sldId id="1533" r:id="rId17"/>
    <p:sldId id="1534" r:id="rId18"/>
    <p:sldId id="1536" r:id="rId19"/>
    <p:sldId id="1537" r:id="rId20"/>
    <p:sldId id="1461" r:id="rId21"/>
    <p:sldId id="1557" r:id="rId22"/>
    <p:sldId id="1462" r:id="rId23"/>
    <p:sldId id="1463" r:id="rId24"/>
    <p:sldId id="1465" r:id="rId25"/>
    <p:sldId id="1472" r:id="rId26"/>
    <p:sldId id="1473" r:id="rId27"/>
    <p:sldId id="1474" r:id="rId28"/>
    <p:sldId id="1475" r:id="rId29"/>
    <p:sldId id="1480" r:id="rId30"/>
    <p:sldId id="1481" r:id="rId31"/>
    <p:sldId id="1482" r:id="rId32"/>
    <p:sldId id="1483" r:id="rId33"/>
    <p:sldId id="1484" r:id="rId34"/>
    <p:sldId id="1485" r:id="rId35"/>
    <p:sldId id="1486" r:id="rId36"/>
    <p:sldId id="1487" r:id="rId37"/>
    <p:sldId id="1488" r:id="rId38"/>
    <p:sldId id="1490" r:id="rId39"/>
    <p:sldId id="1559" r:id="rId40"/>
    <p:sldId id="1491" r:id="rId41"/>
    <p:sldId id="1493" r:id="rId42"/>
    <p:sldId id="1494" r:id="rId43"/>
    <p:sldId id="1560" r:id="rId44"/>
    <p:sldId id="1564" r:id="rId45"/>
    <p:sldId id="1489" r:id="rId46"/>
    <p:sldId id="1506" r:id="rId47"/>
    <p:sldId id="1471" r:id="rId48"/>
    <p:sldId id="1507" r:id="rId49"/>
    <p:sldId id="1540" r:id="rId50"/>
    <p:sldId id="1561" r:id="rId51"/>
    <p:sldId id="1496" r:id="rId52"/>
    <p:sldId id="1498" r:id="rId53"/>
    <p:sldId id="1499" r:id="rId54"/>
    <p:sldId id="1538" r:id="rId55"/>
    <p:sldId id="1500" r:id="rId56"/>
    <p:sldId id="1501" r:id="rId57"/>
    <p:sldId id="1503" r:id="rId58"/>
    <p:sldId id="1504" r:id="rId59"/>
    <p:sldId id="1539" r:id="rId60"/>
    <p:sldId id="1505" r:id="rId61"/>
    <p:sldId id="1502" r:id="rId62"/>
    <p:sldId id="1568" r:id="rId63"/>
    <p:sldId id="1542" r:id="rId64"/>
    <p:sldId id="1508" r:id="rId65"/>
    <p:sldId id="1562" r:id="rId66"/>
    <p:sldId id="1510" r:id="rId67"/>
    <p:sldId id="1511" r:id="rId68"/>
    <p:sldId id="1512" r:id="rId69"/>
    <p:sldId id="1513" r:id="rId70"/>
    <p:sldId id="1544" r:id="rId71"/>
    <p:sldId id="1543" r:id="rId72"/>
    <p:sldId id="1517" r:id="rId73"/>
    <p:sldId id="1521" r:id="rId74"/>
  </p:sldIdLst>
  <p:sldSz cx="9144000" cy="6858000" type="screen4x3"/>
  <p:notesSz cx="9928225" cy="67960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3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30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6" d="100"/>
          <a:sy n="116" d="100"/>
        </p:scale>
        <p:origin x="209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1" cy="3409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3697" y="1"/>
            <a:ext cx="4302231" cy="3409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ACAF7-BFC5-4EE8-B056-B6E997AF8D10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5105"/>
            <a:ext cx="4302231" cy="3409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3697" y="6455105"/>
            <a:ext cx="4302231" cy="3409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EEFEA1-A3D8-45D9-9AA6-7C4DBE6369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212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925" y="0"/>
            <a:ext cx="4303713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5EAC0-248B-4C7A-A427-A93F1A39629D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435350" y="849313"/>
            <a:ext cx="3057525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188" y="3270250"/>
            <a:ext cx="7943850" cy="2676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4775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925" y="6454775"/>
            <a:ext cx="4303713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E525E6-5154-435A-94A5-36EDB644ED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847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E525E6-5154-435A-94A5-36EDB644EDC5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905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0786"/>
            <a:ext cx="9144000" cy="6688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30238" y="1599673"/>
            <a:ext cx="7886700" cy="2752195"/>
          </a:xfrm>
        </p:spPr>
        <p:txBody>
          <a:bodyPr anchor="b">
            <a:normAutofit/>
          </a:bodyPr>
          <a:lstStyle>
            <a:lvl1pPr>
              <a:defRPr sz="3200">
                <a:solidFill>
                  <a:srgbClr val="00669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noFill/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2" descr="http://cautheatre.com/wordpress/wp-content/uploads/2013/10/CAULOGO-700x200.png">
            <a:extLst>
              <a:ext uri="{FF2B5EF4-FFF2-40B4-BE49-F238E27FC236}">
                <a16:creationId xmlns:a16="http://schemas.microsoft.com/office/drawing/2014/main" id="{A223293F-6922-44D4-A08A-DD42FDA1AB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300" y="33868"/>
            <a:ext cx="1670051" cy="63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565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78666"/>
            <a:ext cx="8005425" cy="51914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56036" y="6442870"/>
            <a:ext cx="2057400" cy="365125"/>
          </a:xfrm>
          <a:prstGeom prst="rect">
            <a:avLst/>
          </a:prstGeom>
        </p:spPr>
        <p:txBody>
          <a:bodyPr/>
          <a:lstStyle/>
          <a:p>
            <a:fld id="{5E76BB3F-EC35-4905-A5EC-4D78F0DCE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51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EF07C-D50A-46D3-B093-9FCF1C778C4F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56036" y="6442870"/>
            <a:ext cx="2057400" cy="365125"/>
          </a:xfrm>
          <a:prstGeom prst="rect">
            <a:avLst/>
          </a:prstGeom>
        </p:spPr>
        <p:txBody>
          <a:bodyPr/>
          <a:lstStyle/>
          <a:p>
            <a:fld id="{6178D570-EB18-467D-988E-4764AE89B1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50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78666"/>
            <a:ext cx="9144000" cy="519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490" y="700057"/>
            <a:ext cx="8996516" cy="5647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2"/>
            <a:ext cx="9144000" cy="6849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597808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http://cautheatre.com/wordpress/wp-content/uploads/2013/10/CAULOGO-700x200.png">
            <a:extLst>
              <a:ext uri="{FF2B5EF4-FFF2-40B4-BE49-F238E27FC236}">
                <a16:creationId xmlns:a16="http://schemas.microsoft.com/office/drawing/2014/main" id="{44DD52F3-187F-4F4A-8D5B-D147AA83943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300" y="33868"/>
            <a:ext cx="1670051" cy="63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909A7E-0421-4449-855D-E5CDC26A2353}"/>
              </a:ext>
            </a:extLst>
          </p:cNvPr>
          <p:cNvSpPr/>
          <p:nvPr userDrawn="1"/>
        </p:nvSpPr>
        <p:spPr>
          <a:xfrm>
            <a:off x="0" y="6541972"/>
            <a:ext cx="9144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en-US" altLang="ko-KR" sz="1050" b="1" dirty="0"/>
              <a:t>Cifar10 </a:t>
            </a:r>
            <a:r>
              <a:rPr lang="ko-KR" altLang="en-US" sz="1050" b="1" dirty="0"/>
              <a:t>이미지셋과 </a:t>
            </a:r>
            <a:r>
              <a:rPr lang="en-US" altLang="ko-KR" sz="1050" b="1" dirty="0"/>
              <a:t>CNN </a:t>
            </a:r>
            <a:r>
              <a:rPr lang="ko-KR" altLang="en-US" sz="1050" b="1" dirty="0"/>
              <a:t>성능향상 기법</a:t>
            </a:r>
            <a:endParaRPr lang="en-US" altLang="ko-KR" sz="1050" b="1" dirty="0">
              <a:solidFill>
                <a:schemeClr val="bg1"/>
              </a:solidFill>
              <a:latin typeface="Arial" pitchFamily="34" charset="0"/>
              <a:ea typeface="굴림" charset="-127"/>
              <a:cs typeface="Arial" pitchFamily="34" charset="0"/>
            </a:endParaRPr>
          </a:p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( 6. 12. 2019 )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770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l25YqrFO66L-Y4mhNK0eFYE0RS1Rg4yv" TargetMode="External"/><Relationship Id="rId2" Type="http://schemas.openxmlformats.org/officeDocument/2006/relationships/hyperlink" Target="https://github.com/ppooiiuuyh/-Tensorflow-implementations/tree/master/KICS-workshop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lab.research.google.com/drive/1vb0gEf1SFs38qeTzKuNfDB2ejOOHuqN6" TargetMode="External"/><Relationship Id="rId5" Type="http://schemas.openxmlformats.org/officeDocument/2006/relationships/hyperlink" Target="https://colab.research.google.com/drive/1PpD1gnHIxTP6EebImKddlAkHh95YsJBF" TargetMode="External"/><Relationship Id="rId4" Type="http://schemas.openxmlformats.org/officeDocument/2006/relationships/hyperlink" Target="https://colab.research.google.com/drive/1qfPFG1hEl2QkavzG-M3tjLPd5i2j8zo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7757D9-0D43-4943-9279-C1AE57871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Cifar10 </a:t>
            </a:r>
            <a:r>
              <a:rPr lang="ko-KR" altLang="en-US" b="1" dirty="0"/>
              <a:t>이미지셋과 </a:t>
            </a:r>
            <a:br>
              <a:rPr lang="en-US" altLang="ko-KR" b="1" dirty="0"/>
            </a:br>
            <a:r>
              <a:rPr lang="en-US" altLang="ko-KR" b="1" dirty="0"/>
              <a:t>CNN </a:t>
            </a:r>
            <a:r>
              <a:rPr lang="ko-KR" altLang="en-US" b="1" dirty="0"/>
              <a:t>성능향상 기법</a:t>
            </a:r>
            <a:endParaRPr lang="ko-KR" altLang="ko-KR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F65A9D-7511-4F95-A3E8-CC23E754B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>
            <a:normAutofit/>
          </a:bodyPr>
          <a:lstStyle/>
          <a:p>
            <a:r>
              <a:rPr lang="ko-KR" altLang="en-US" b="1" dirty="0"/>
              <a:t>김도현</a:t>
            </a:r>
            <a:endParaRPr lang="en-US" altLang="ko-KR" b="1" dirty="0"/>
          </a:p>
          <a:p>
            <a:r>
              <a:rPr lang="ko-KR" altLang="en-US" dirty="0"/>
              <a:t>중앙대학교 소프트웨어학부</a:t>
            </a:r>
            <a:endParaRPr lang="en-US" altLang="ko-KR" dirty="0"/>
          </a:p>
          <a:p>
            <a:br>
              <a:rPr lang="en-US" altLang="ko-KR" dirty="0"/>
            </a:br>
            <a:r>
              <a:rPr lang="ko-KR" altLang="en-US" dirty="0"/>
              <a:t>이메일</a:t>
            </a:r>
            <a:r>
              <a:rPr lang="en-US" altLang="ko-KR" dirty="0"/>
              <a:t>: dohyun.cau@gmail.com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7468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데이터 셋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Sample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2E17C79-1875-4BCE-9266-96710C132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408" y="1494259"/>
            <a:ext cx="4288922" cy="3663742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1B5DEC5-BE3B-4875-85E7-F733630D5E3D}"/>
              </a:ext>
            </a:extLst>
          </p:cNvPr>
          <p:cNvGrpSpPr/>
          <p:nvPr/>
        </p:nvGrpSpPr>
        <p:grpSpPr>
          <a:xfrm>
            <a:off x="277670" y="2468879"/>
            <a:ext cx="3946170" cy="1714500"/>
            <a:chOff x="6360166" y="2286000"/>
            <a:chExt cx="5261560" cy="22860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FD3C0A0-6F94-43DB-97AC-3BF1381E2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5851" y="2286000"/>
              <a:ext cx="5095875" cy="228600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D05CC38-0C1B-40D7-B4A4-C5C1D34E1412}"/>
                </a:ext>
              </a:extLst>
            </p:cNvPr>
            <p:cNvSpPr/>
            <p:nvPr/>
          </p:nvSpPr>
          <p:spPr>
            <a:xfrm>
              <a:off x="6360166" y="3889268"/>
              <a:ext cx="2562853" cy="4541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325450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y_train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, </a:t>
            </a:r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y_test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onehot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 encoding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7C508B2-82C7-465D-8374-09B93DECA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51" y="4126060"/>
            <a:ext cx="2733301" cy="17988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9E5ABC0-AAD5-40C4-ADF1-949131E054CE}"/>
              </a:ext>
            </a:extLst>
          </p:cNvPr>
          <p:cNvSpPr txBox="1"/>
          <p:nvPr/>
        </p:nvSpPr>
        <p:spPr>
          <a:xfrm flipH="1">
            <a:off x="267447" y="5983721"/>
            <a:ext cx="933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Keras</a:t>
            </a:r>
            <a:r>
              <a:rPr lang="en-US" altLang="ko-KR" b="1" dirty="0"/>
              <a:t> dataset</a:t>
            </a:r>
            <a:r>
              <a:rPr lang="ko-KR" altLang="en-US" b="1" dirty="0"/>
              <a:t>을 사용하는 경우 </a:t>
            </a:r>
            <a:r>
              <a:rPr lang="en-US" altLang="ko-KR" b="1" dirty="0" err="1"/>
              <a:t>onehot</a:t>
            </a:r>
            <a:r>
              <a:rPr lang="en-US" altLang="ko-KR" b="1" dirty="0"/>
              <a:t> encoding</a:t>
            </a:r>
            <a:r>
              <a:rPr lang="ko-KR" altLang="en-US" b="1" dirty="0"/>
              <a:t>이 되어있지 않으므로 처리해주어야 한다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315604-7158-410B-8C4F-2B97A837B316}"/>
              </a:ext>
            </a:extLst>
          </p:cNvPr>
          <p:cNvSpPr txBox="1"/>
          <p:nvPr/>
        </p:nvSpPr>
        <p:spPr>
          <a:xfrm>
            <a:off x="214849" y="1097854"/>
            <a:ext cx="664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Code :</a:t>
            </a:r>
            <a:endParaRPr lang="ko-KR" altLang="en-US" sz="1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9C5468-747D-437D-8CB0-D5AF8C8D7576}"/>
              </a:ext>
            </a:extLst>
          </p:cNvPr>
          <p:cNvSpPr txBox="1"/>
          <p:nvPr/>
        </p:nvSpPr>
        <p:spPr>
          <a:xfrm>
            <a:off x="214849" y="3865613"/>
            <a:ext cx="1062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Output :</a:t>
            </a:r>
            <a:endParaRPr lang="ko-KR" altLang="en-US" sz="14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855D699-F841-4D5C-A7FE-3F9F0D5B5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51" y="1367160"/>
            <a:ext cx="5186476" cy="243963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4AB45C3-7925-4A97-AE72-9DA1965C9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452" y="4126058"/>
            <a:ext cx="2733301" cy="179883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0BC8BFC-D5CF-48CB-BD40-772791502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7722" y="1347049"/>
            <a:ext cx="3009900" cy="261937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0764DE4-E06A-496E-953E-AF6C1C4D0D22}"/>
              </a:ext>
            </a:extLst>
          </p:cNvPr>
          <p:cNvSpPr/>
          <p:nvPr/>
        </p:nvSpPr>
        <p:spPr>
          <a:xfrm>
            <a:off x="361950" y="2406650"/>
            <a:ext cx="2775502" cy="4953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6C77119-EA2E-4AA9-A106-1512AFDDE5F1}"/>
              </a:ext>
            </a:extLst>
          </p:cNvPr>
          <p:cNvCxnSpPr>
            <a:endCxn id="2" idx="1"/>
          </p:cNvCxnSpPr>
          <p:nvPr/>
        </p:nvCxnSpPr>
        <p:spPr>
          <a:xfrm>
            <a:off x="3206750" y="2641556"/>
            <a:ext cx="2430972" cy="1518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729CB9-BE5B-46DD-AAAC-BB674AF2500A}"/>
              </a:ext>
            </a:extLst>
          </p:cNvPr>
          <p:cNvSpPr/>
          <p:nvPr/>
        </p:nvSpPr>
        <p:spPr>
          <a:xfrm>
            <a:off x="5637722" y="1869194"/>
            <a:ext cx="3009900" cy="4953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183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CIFAR10 with Basic CNN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C66561-D3DC-4BCA-8CAF-F0AF1558F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91" y="1154421"/>
            <a:ext cx="6807259" cy="524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42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CIFAR10 with Basic CNN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7208786-805A-459B-811B-772DD8BCC840}"/>
              </a:ext>
            </a:extLst>
          </p:cNvPr>
          <p:cNvGrpSpPr/>
          <p:nvPr/>
        </p:nvGrpSpPr>
        <p:grpSpPr>
          <a:xfrm>
            <a:off x="743922" y="2541867"/>
            <a:ext cx="7656155" cy="2922093"/>
            <a:chOff x="761999" y="1316603"/>
            <a:chExt cx="7364396" cy="196177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B396045-59BC-4BC8-8D55-96B9CD0874F5}"/>
                </a:ext>
              </a:extLst>
            </p:cNvPr>
            <p:cNvSpPr/>
            <p:nvPr/>
          </p:nvSpPr>
          <p:spPr>
            <a:xfrm>
              <a:off x="1008493" y="1472458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F09EF37-BDE8-4FF1-9C82-5BBA53698A8B}"/>
                </a:ext>
              </a:extLst>
            </p:cNvPr>
            <p:cNvSpPr/>
            <p:nvPr/>
          </p:nvSpPr>
          <p:spPr>
            <a:xfrm>
              <a:off x="3188042" y="1720778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9BE9B2F-7344-4522-B91B-2F6FFB36EC97}"/>
                </a:ext>
              </a:extLst>
            </p:cNvPr>
            <p:cNvSpPr/>
            <p:nvPr/>
          </p:nvSpPr>
          <p:spPr>
            <a:xfrm>
              <a:off x="5738649" y="1316603"/>
              <a:ext cx="304799" cy="15583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532F9AE-88ED-44E3-8F93-8DB241AC7409}"/>
                </a:ext>
              </a:extLst>
            </p:cNvPr>
            <p:cNvSpPr/>
            <p:nvPr/>
          </p:nvSpPr>
          <p:spPr>
            <a:xfrm>
              <a:off x="6760398" y="1609593"/>
              <a:ext cx="304799" cy="9086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3465838-B749-4F7E-8398-E759D18F3F1D}"/>
                </a:ext>
              </a:extLst>
            </p:cNvPr>
            <p:cNvSpPr/>
            <p:nvPr/>
          </p:nvSpPr>
          <p:spPr>
            <a:xfrm>
              <a:off x="7821596" y="1840820"/>
              <a:ext cx="304799" cy="4461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8CAB0F0D-A442-47F2-89EB-B8404D685BBE}"/>
                </a:ext>
              </a:extLst>
            </p:cNvPr>
            <p:cNvCxnSpPr>
              <a:cxnSpLocks/>
            </p:cNvCxnSpPr>
            <p:nvPr/>
          </p:nvCxnSpPr>
          <p:spPr>
            <a:xfrm>
              <a:off x="2301766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166924C-20FF-4F0D-94B3-093C97C1596D}"/>
                </a:ext>
              </a:extLst>
            </p:cNvPr>
            <p:cNvSpPr/>
            <p:nvPr/>
          </p:nvSpPr>
          <p:spPr>
            <a:xfrm>
              <a:off x="885370" y="1572306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BA2C08B-C1CC-4638-B165-0E9A1192A5D6}"/>
                </a:ext>
              </a:extLst>
            </p:cNvPr>
            <p:cNvSpPr/>
            <p:nvPr/>
          </p:nvSpPr>
          <p:spPr>
            <a:xfrm>
              <a:off x="762247" y="1692041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4761B69-EC12-4B0E-90EC-9C1054EBEF8F}"/>
                </a:ext>
              </a:extLst>
            </p:cNvPr>
            <p:cNvSpPr/>
            <p:nvPr/>
          </p:nvSpPr>
          <p:spPr>
            <a:xfrm>
              <a:off x="1545021" y="1840820"/>
              <a:ext cx="285280" cy="23648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CF8590D-3CDF-4F94-B616-1CD8289DF6F2}"/>
                </a:ext>
              </a:extLst>
            </p:cNvPr>
            <p:cNvSpPr/>
            <p:nvPr/>
          </p:nvSpPr>
          <p:spPr>
            <a:xfrm>
              <a:off x="4657409" y="1711775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3C908F9E-778F-47B4-A9B6-1B8A9C06D58A}"/>
                </a:ext>
              </a:extLst>
            </p:cNvPr>
            <p:cNvCxnSpPr>
              <a:cxnSpLocks/>
            </p:cNvCxnSpPr>
            <p:nvPr/>
          </p:nvCxnSpPr>
          <p:spPr>
            <a:xfrm>
              <a:off x="3877714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16ADE373-621F-4CF8-941E-67287CA5F3EA}"/>
                </a:ext>
              </a:extLst>
            </p:cNvPr>
            <p:cNvCxnSpPr>
              <a:cxnSpLocks/>
            </p:cNvCxnSpPr>
            <p:nvPr/>
          </p:nvCxnSpPr>
          <p:spPr>
            <a:xfrm>
              <a:off x="5064019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E7EA98F7-CD4C-4CDA-BAD2-8427AAC43BB9}"/>
                </a:ext>
              </a:extLst>
            </p:cNvPr>
            <p:cNvCxnSpPr>
              <a:cxnSpLocks/>
            </p:cNvCxnSpPr>
            <p:nvPr/>
          </p:nvCxnSpPr>
          <p:spPr>
            <a:xfrm>
              <a:off x="6153807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07F4595C-A78B-45B0-98DC-D83F0074EF5E}"/>
                </a:ext>
              </a:extLst>
            </p:cNvPr>
            <p:cNvCxnSpPr>
              <a:cxnSpLocks/>
            </p:cNvCxnSpPr>
            <p:nvPr/>
          </p:nvCxnSpPr>
          <p:spPr>
            <a:xfrm>
              <a:off x="7125247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DEB88CF-67AA-45BC-A3DD-9B7BDDB25966}"/>
                </a:ext>
              </a:extLst>
            </p:cNvPr>
            <p:cNvSpPr/>
            <p:nvPr/>
          </p:nvSpPr>
          <p:spPr>
            <a:xfrm>
              <a:off x="3118103" y="1780799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EBEFF5C-6FAC-4E74-BA89-AB667B2831A0}"/>
                </a:ext>
              </a:extLst>
            </p:cNvPr>
            <p:cNvSpPr/>
            <p:nvPr/>
          </p:nvSpPr>
          <p:spPr>
            <a:xfrm>
              <a:off x="3059196" y="1840820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38FDA04-5FD2-477B-9B8D-44DD417E5CFC}"/>
                </a:ext>
              </a:extLst>
            </p:cNvPr>
            <p:cNvSpPr/>
            <p:nvPr/>
          </p:nvSpPr>
          <p:spPr>
            <a:xfrm>
              <a:off x="2977885" y="1900841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129CAE6-B01D-4152-831F-125D6D0F2554}"/>
                </a:ext>
              </a:extLst>
            </p:cNvPr>
            <p:cNvSpPr/>
            <p:nvPr/>
          </p:nvSpPr>
          <p:spPr>
            <a:xfrm>
              <a:off x="2931929" y="1974815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7391988-B9F2-469A-9B54-B8B252779442}"/>
                </a:ext>
              </a:extLst>
            </p:cNvPr>
            <p:cNvSpPr/>
            <p:nvPr/>
          </p:nvSpPr>
          <p:spPr>
            <a:xfrm>
              <a:off x="4602229" y="1767550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DDBC005-5EA6-4358-A3DD-302D55F42537}"/>
                </a:ext>
              </a:extLst>
            </p:cNvPr>
            <p:cNvSpPr/>
            <p:nvPr/>
          </p:nvSpPr>
          <p:spPr>
            <a:xfrm>
              <a:off x="4571490" y="1823325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2CD1ECF-D687-4FBF-BEF5-0D9DBB3AC7DC}"/>
                </a:ext>
              </a:extLst>
            </p:cNvPr>
            <p:cNvSpPr/>
            <p:nvPr/>
          </p:nvSpPr>
          <p:spPr>
            <a:xfrm>
              <a:off x="4539413" y="1870038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594975C-CD3C-4E40-B916-D52A66A3E4AA}"/>
                </a:ext>
              </a:extLst>
            </p:cNvPr>
            <p:cNvSpPr/>
            <p:nvPr/>
          </p:nvSpPr>
          <p:spPr>
            <a:xfrm>
              <a:off x="4491880" y="1954718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01D2AE5-43B3-4934-8216-B15F7CB135C0}"/>
                </a:ext>
              </a:extLst>
            </p:cNvPr>
            <p:cNvSpPr/>
            <p:nvPr/>
          </p:nvSpPr>
          <p:spPr>
            <a:xfrm>
              <a:off x="3123425" y="2062652"/>
              <a:ext cx="285280" cy="23648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D3A48C7-7B29-42A3-BB36-8FAB9BFC5E57}"/>
                </a:ext>
              </a:extLst>
            </p:cNvPr>
            <p:cNvSpPr txBox="1"/>
            <p:nvPr/>
          </p:nvSpPr>
          <p:spPr>
            <a:xfrm>
              <a:off x="2748423" y="253971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16, 16, 32</a:t>
              </a:r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2D0BA9C-E29E-4A86-B6B2-A318875F5279}"/>
                </a:ext>
              </a:extLst>
            </p:cNvPr>
            <p:cNvSpPr txBox="1"/>
            <p:nvPr/>
          </p:nvSpPr>
          <p:spPr>
            <a:xfrm>
              <a:off x="761999" y="2867098"/>
              <a:ext cx="9909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32, 32, 3</a:t>
              </a:r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97E4FAE-FF46-4B40-B306-492307573FC9}"/>
                </a:ext>
              </a:extLst>
            </p:cNvPr>
            <p:cNvSpPr txBox="1"/>
            <p:nvPr/>
          </p:nvSpPr>
          <p:spPr>
            <a:xfrm>
              <a:off x="4225124" y="2283498"/>
              <a:ext cx="8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8, 8, 64</a:t>
              </a:r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787A97-C01F-481B-BF09-AD69DA2229BD}"/>
                </a:ext>
              </a:extLst>
            </p:cNvPr>
            <p:cNvSpPr txBox="1"/>
            <p:nvPr/>
          </p:nvSpPr>
          <p:spPr>
            <a:xfrm>
              <a:off x="5343462" y="290904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 * 8 * 64</a:t>
              </a:r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3821438-ABA5-484C-BE04-76268219A251}"/>
                </a:ext>
              </a:extLst>
            </p:cNvPr>
            <p:cNvSpPr txBox="1"/>
            <p:nvPr/>
          </p:nvSpPr>
          <p:spPr>
            <a:xfrm>
              <a:off x="6644935" y="2539714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384</a:t>
              </a:r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B1981F4-9898-46EE-B893-DF2C1EE025CB}"/>
                </a:ext>
              </a:extLst>
            </p:cNvPr>
            <p:cNvSpPr txBox="1"/>
            <p:nvPr/>
          </p:nvSpPr>
          <p:spPr>
            <a:xfrm>
              <a:off x="7706133" y="227428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10</a:t>
              </a:r>
              <a:endParaRPr lang="ko-KR" altLang="en-US" dirty="0"/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559B4672-86E1-468A-BC94-1F5A85776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783"/>
          <a:stretch/>
        </p:blipFill>
        <p:spPr>
          <a:xfrm>
            <a:off x="42041" y="1121644"/>
            <a:ext cx="8923283" cy="67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88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CIFAR10 with Basic CNN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91CC6E-4D92-441C-A697-528B2D468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16"/>
          <a:stretch/>
        </p:blipFill>
        <p:spPr>
          <a:xfrm>
            <a:off x="42041" y="1121644"/>
            <a:ext cx="8923283" cy="536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1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CIFAR10 with Basic CNN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6CF582A-2141-41CB-87FE-A14D8DE39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6290"/>
            <a:ext cx="9144000" cy="313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47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CIFAR10 with Basic CNN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4CC8D6-C967-4DC2-8B73-D1B3C813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12" y="1121644"/>
            <a:ext cx="6252277" cy="540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24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CIFAR10 with Basic CNN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C0001F-7594-4E4D-9C0B-DBD4C727D6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12" r="29764"/>
          <a:stretch/>
        </p:blipFill>
        <p:spPr>
          <a:xfrm>
            <a:off x="0" y="1123238"/>
            <a:ext cx="8766628" cy="478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26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CIFAR10 with Basic CNN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141C6B-3265-4A87-8F2F-6100F23D9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7" y="1121644"/>
            <a:ext cx="9144000" cy="482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44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3AC1F52-4586-4AF4-9903-920F804C8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070" y="1474847"/>
            <a:ext cx="5876620" cy="2239468"/>
          </a:xfrm>
          <a:prstGeom prst="rect">
            <a:avLst/>
          </a:prstGeom>
        </p:spPr>
      </p:pic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CIFAR10 with Basic CNN : Result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33D5B5-AAD7-4D5E-98E1-B85347403F47}"/>
              </a:ext>
            </a:extLst>
          </p:cNvPr>
          <p:cNvSpPr/>
          <p:nvPr/>
        </p:nvSpPr>
        <p:spPr>
          <a:xfrm>
            <a:off x="1445042" y="2545191"/>
            <a:ext cx="6149888" cy="4932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E62DEE-36A1-4549-B800-B88A326A6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910" y="3998676"/>
            <a:ext cx="7294180" cy="223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233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강의 자료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5594DBE-179D-47FE-A383-63C509B7FBC6}"/>
              </a:ext>
            </a:extLst>
          </p:cNvPr>
          <p:cNvSpPr txBox="1"/>
          <p:nvPr/>
        </p:nvSpPr>
        <p:spPr>
          <a:xfrm>
            <a:off x="206931" y="770719"/>
            <a:ext cx="8135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altLang="ko-KR" sz="1400" b="1" dirty="0"/>
              <a:t>PPT :</a:t>
            </a:r>
          </a:p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altLang="ko-KR" sz="1400" b="1" dirty="0"/>
              <a:t>[summarized.ppt]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2DE1A4-FAB3-4CA5-A8CF-9804BFC208F8}"/>
              </a:ext>
            </a:extLst>
          </p:cNvPr>
          <p:cNvSpPr txBox="1"/>
          <p:nvPr/>
        </p:nvSpPr>
        <p:spPr>
          <a:xfrm>
            <a:off x="206931" y="1729507"/>
            <a:ext cx="81359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altLang="ko-KR" sz="1400" b="1" dirty="0"/>
              <a:t>Source code : </a:t>
            </a:r>
            <a:r>
              <a:rPr lang="en-US" altLang="ko-KR" sz="1400" b="1" dirty="0">
                <a:hlinkClick r:id="rId2"/>
              </a:rPr>
              <a:t>https://github.com/ppooiiuuyh/-Tensorflow-implementations/tree/master/KICS-workshop</a:t>
            </a:r>
            <a:br>
              <a:rPr lang="en-US" altLang="ko-KR" sz="1400" b="1" dirty="0"/>
            </a:br>
            <a:r>
              <a:rPr lang="en-US" altLang="ko-KR" sz="1400" b="1" dirty="0"/>
              <a:t>[1_cnn_basic/cifar10_cnnbasic.py]</a:t>
            </a:r>
            <a:br>
              <a:rPr lang="en-US" altLang="ko-KR" sz="1400" b="1" dirty="0"/>
            </a:br>
            <a:r>
              <a:rPr lang="en-US" altLang="ko-KR" sz="1400" b="1" dirty="0"/>
              <a:t>[2_cnn_deeper/cifar10_cnnbasic_deeper.py]</a:t>
            </a:r>
            <a:br>
              <a:rPr lang="en-US" altLang="ko-KR" sz="1400" b="1" dirty="0"/>
            </a:br>
            <a:r>
              <a:rPr lang="en-US" altLang="ko-KR" sz="1400" b="1" dirty="0"/>
              <a:t>[4_cnn_deeper_init/cifar10_cnndeeper_init.py]</a:t>
            </a:r>
            <a:br>
              <a:rPr lang="en-US" altLang="ko-KR" sz="1400" b="1" dirty="0"/>
            </a:br>
            <a:r>
              <a:rPr lang="en-US" altLang="ko-KR" sz="1400" b="1" dirty="0"/>
              <a:t>[7_dropout/cifar10_cnndeeper_dropout.py]</a:t>
            </a:r>
          </a:p>
          <a:p>
            <a:pPr marL="214313" indent="-214313">
              <a:buFont typeface="Wingdings" panose="05000000000000000000" pitchFamily="2" charset="2"/>
              <a:buChar char="§"/>
            </a:pPr>
            <a:endParaRPr lang="en-US" altLang="ko-KR" sz="1400" b="1" dirty="0"/>
          </a:p>
          <a:p>
            <a:pPr marL="214313" indent="-214313">
              <a:buFont typeface="Wingdings" panose="05000000000000000000" pitchFamily="2" charset="2"/>
              <a:buChar char="§"/>
            </a:pPr>
            <a:endParaRPr lang="en-US" altLang="ko-KR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C693E0-E8DC-4DB1-832A-C2BA937FB5D2}"/>
              </a:ext>
            </a:extLst>
          </p:cNvPr>
          <p:cNvSpPr txBox="1"/>
          <p:nvPr/>
        </p:nvSpPr>
        <p:spPr>
          <a:xfrm>
            <a:off x="206931" y="3265343"/>
            <a:ext cx="86618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altLang="ko-KR" sz="1400" b="1" dirty="0" err="1"/>
              <a:t>Colab</a:t>
            </a:r>
            <a:r>
              <a:rPr lang="en-US" altLang="ko-KR" sz="1400" b="1" dirty="0"/>
              <a:t> link : </a:t>
            </a:r>
            <a:br>
              <a:rPr lang="en-US" altLang="ko-KR" sz="1400" b="1" dirty="0"/>
            </a:br>
            <a:r>
              <a:rPr lang="en-US" altLang="ko-KR" sz="1400" b="1" dirty="0"/>
              <a:t>[1_cnn_basic		:  </a:t>
            </a:r>
            <a:r>
              <a:rPr lang="en-US" altLang="ko-KR" sz="1400" b="1" dirty="0">
                <a:hlinkClick r:id="rId3"/>
              </a:rPr>
              <a:t>https://colab.research.google.com/drive/1l25YqrFO66L-Y4mhNK0eFYE0RS1Rg4yv</a:t>
            </a:r>
            <a:r>
              <a:rPr lang="en-US" altLang="ko-KR" sz="1400" b="1" dirty="0"/>
              <a:t> 	]</a:t>
            </a:r>
            <a:br>
              <a:rPr lang="en-US" altLang="ko-KR" sz="1400" b="1" dirty="0"/>
            </a:br>
            <a:r>
              <a:rPr lang="en-US" altLang="ko-KR" sz="1400" b="1" dirty="0"/>
              <a:t>[2_cnn_deeper 		:  </a:t>
            </a:r>
            <a:r>
              <a:rPr lang="en-US" altLang="ko-KR" sz="1400" b="1" dirty="0">
                <a:hlinkClick r:id="rId4"/>
              </a:rPr>
              <a:t>https://colab.research.google.com/drive/1qfPFG1hEl2QkavzG-M3tjLPd5i2j8zoG</a:t>
            </a:r>
            <a:r>
              <a:rPr lang="en-US" altLang="ko-KR" sz="1400" b="1" dirty="0"/>
              <a:t> 	]</a:t>
            </a:r>
            <a:br>
              <a:rPr lang="en-US" altLang="ko-KR" sz="1400" b="1" dirty="0"/>
            </a:br>
            <a:r>
              <a:rPr lang="en-US" altLang="ko-KR" sz="1400" b="1" dirty="0"/>
              <a:t>[4_cnn_deeper_init 	:  </a:t>
            </a:r>
            <a:r>
              <a:rPr lang="en-US" altLang="ko-KR" sz="1400" b="1" dirty="0">
                <a:hlinkClick r:id="rId5"/>
              </a:rPr>
              <a:t>https://colab.research.google.com/drive/1PpD1gnHIxTP6EebImKddlAkHh95YsJBF</a:t>
            </a:r>
            <a:r>
              <a:rPr lang="en-US" altLang="ko-KR" sz="1400" b="1" dirty="0"/>
              <a:t> 	]</a:t>
            </a:r>
            <a:br>
              <a:rPr lang="en-US" altLang="ko-KR" sz="1400" b="1" dirty="0"/>
            </a:br>
            <a:r>
              <a:rPr lang="en-US" altLang="ko-KR" sz="1400" b="1" dirty="0"/>
              <a:t>[7_dropout  		:  </a:t>
            </a:r>
            <a:r>
              <a:rPr lang="en-US" altLang="ko-KR" sz="1400" b="1" dirty="0">
                <a:hlinkClick r:id="rId6"/>
              </a:rPr>
              <a:t>https://colab.research.google.com/drive/1vb0gEf1SFs38qeTzKuNfDB2ejOOHuqN6</a:t>
            </a:r>
            <a:r>
              <a:rPr lang="en-US" altLang="ko-KR" sz="1400" b="1" dirty="0"/>
              <a:t> 	]</a:t>
            </a:r>
          </a:p>
          <a:p>
            <a:pPr marL="214313" indent="-214313">
              <a:buFont typeface="Wingdings" panose="05000000000000000000" pitchFamily="2" charset="2"/>
              <a:buChar char="§"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183631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4179C84-3C6E-4924-83BA-E36E5D1407D4}"/>
              </a:ext>
            </a:extLst>
          </p:cNvPr>
          <p:cNvSpPr txBox="1"/>
          <p:nvPr/>
        </p:nvSpPr>
        <p:spPr>
          <a:xfrm>
            <a:off x="349142" y="342839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350" dirty="0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095126D-31B6-493C-9306-0C783A9CED17}"/>
              </a:ext>
            </a:extLst>
          </p:cNvPr>
          <p:cNvSpPr/>
          <p:nvPr/>
        </p:nvSpPr>
        <p:spPr>
          <a:xfrm>
            <a:off x="734185" y="1244975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2. CNN </a:t>
            </a:r>
            <a:r>
              <a:rPr lang="ko-KR" altLang="en-US" sz="1400" b="1" dirty="0"/>
              <a:t>성능 향상을 위한 기법들</a:t>
            </a:r>
            <a:endParaRPr lang="en-US" altLang="ko-KR" sz="1400" b="1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ReLU</a:t>
            </a:r>
            <a:endParaRPr lang="en-US" altLang="ko-KR" sz="1400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Initializer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Optimizer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Batch Normalization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Dropout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Regularization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(Advanced)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Data Augmentation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Ensemble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A8E125C-453A-4A72-8064-C9F696B688FE}"/>
              </a:ext>
            </a:extLst>
          </p:cNvPr>
          <p:cNvSpPr txBox="1"/>
          <p:nvPr/>
        </p:nvSpPr>
        <p:spPr>
          <a:xfrm>
            <a:off x="206931" y="798433"/>
            <a:ext cx="76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목차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ADF08E2-3025-4DEB-9A29-91AEC398B51C}"/>
              </a:ext>
            </a:extLst>
          </p:cNvPr>
          <p:cNvSpPr txBox="1"/>
          <p:nvPr/>
        </p:nvSpPr>
        <p:spPr>
          <a:xfrm>
            <a:off x="734185" y="1153407"/>
            <a:ext cx="341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Cifar10 Image Classification Dataset </a:t>
            </a:r>
            <a:r>
              <a:rPr lang="ko-KR" altLang="en-US" sz="1400" b="1" dirty="0"/>
              <a:t>소개</a:t>
            </a:r>
            <a:br>
              <a:rPr lang="en-US" altLang="ko-KR" sz="1400" b="1" dirty="0"/>
            </a:br>
            <a:endParaRPr lang="ko-KR" altLang="en-US" sz="1400" b="1" dirty="0"/>
          </a:p>
        </p:txBody>
      </p:sp>
      <p:sp>
        <p:nvSpPr>
          <p:cNvPr id="114" name="화살표: 오른쪽 113">
            <a:extLst>
              <a:ext uri="{FF2B5EF4-FFF2-40B4-BE49-F238E27FC236}">
                <a16:creationId xmlns:a16="http://schemas.microsoft.com/office/drawing/2014/main" id="{9883C1F4-25A3-462B-BD9A-8DEE3DCC389E}"/>
              </a:ext>
            </a:extLst>
          </p:cNvPr>
          <p:cNvSpPr/>
          <p:nvPr/>
        </p:nvSpPr>
        <p:spPr>
          <a:xfrm flipH="1">
            <a:off x="3376210" y="1707931"/>
            <a:ext cx="300502" cy="13873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027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Deeper Network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A3443E-71AD-412E-963F-4A439DB064B4}"/>
              </a:ext>
            </a:extLst>
          </p:cNvPr>
          <p:cNvSpPr txBox="1"/>
          <p:nvPr/>
        </p:nvSpPr>
        <p:spPr>
          <a:xfrm>
            <a:off x="112564" y="816082"/>
            <a:ext cx="1681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기존 </a:t>
            </a:r>
            <a:r>
              <a:rPr lang="en-US" altLang="ko-KR" sz="2000" b="1" dirty="0"/>
              <a:t>Network</a:t>
            </a:r>
            <a:endParaRPr lang="ko-KR" alt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D5AA95-FF96-4609-9F2B-362BC6AD349F}"/>
              </a:ext>
            </a:extLst>
          </p:cNvPr>
          <p:cNvSpPr txBox="1"/>
          <p:nvPr/>
        </p:nvSpPr>
        <p:spPr>
          <a:xfrm>
            <a:off x="112564" y="3414172"/>
            <a:ext cx="2299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Deeper Network</a:t>
            </a:r>
            <a:endParaRPr lang="ko-KR" altLang="en-US" sz="2400" b="1" dirty="0"/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0F0CA21B-81B7-4D85-A871-C8E5E938536C}"/>
              </a:ext>
            </a:extLst>
          </p:cNvPr>
          <p:cNvGrpSpPr/>
          <p:nvPr/>
        </p:nvGrpSpPr>
        <p:grpSpPr>
          <a:xfrm>
            <a:off x="186368" y="1268440"/>
            <a:ext cx="4746211" cy="1264326"/>
            <a:chOff x="761999" y="1316603"/>
            <a:chExt cx="7364396" cy="196177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3AFDA0A-CDBA-463D-906B-E64E5AA3DDBC}"/>
                </a:ext>
              </a:extLst>
            </p:cNvPr>
            <p:cNvSpPr/>
            <p:nvPr/>
          </p:nvSpPr>
          <p:spPr>
            <a:xfrm>
              <a:off x="1008493" y="1472458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EE52492-F6A2-4EFA-8AE9-E2D717A133E9}"/>
                </a:ext>
              </a:extLst>
            </p:cNvPr>
            <p:cNvSpPr/>
            <p:nvPr/>
          </p:nvSpPr>
          <p:spPr>
            <a:xfrm>
              <a:off x="3188042" y="1720778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33870D0-62F5-4F75-92CB-F65FE2095EF2}"/>
                </a:ext>
              </a:extLst>
            </p:cNvPr>
            <p:cNvSpPr/>
            <p:nvPr/>
          </p:nvSpPr>
          <p:spPr>
            <a:xfrm>
              <a:off x="5738649" y="1316603"/>
              <a:ext cx="304799" cy="15583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DC3FD93-4576-49C5-B52D-F5ABE174D426}"/>
                </a:ext>
              </a:extLst>
            </p:cNvPr>
            <p:cNvSpPr/>
            <p:nvPr/>
          </p:nvSpPr>
          <p:spPr>
            <a:xfrm>
              <a:off x="6760398" y="1609593"/>
              <a:ext cx="304799" cy="9086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7298E31-AC56-4F1D-8675-ABC482B875C0}"/>
                </a:ext>
              </a:extLst>
            </p:cNvPr>
            <p:cNvSpPr/>
            <p:nvPr/>
          </p:nvSpPr>
          <p:spPr>
            <a:xfrm>
              <a:off x="7821596" y="1840820"/>
              <a:ext cx="304799" cy="4461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CFEA69D6-A762-496C-8DCC-81B3D94A1014}"/>
                </a:ext>
              </a:extLst>
            </p:cNvPr>
            <p:cNvCxnSpPr>
              <a:cxnSpLocks/>
            </p:cNvCxnSpPr>
            <p:nvPr/>
          </p:nvCxnSpPr>
          <p:spPr>
            <a:xfrm>
              <a:off x="2301766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402D670-513A-4140-BFA9-0BA810A42433}"/>
                </a:ext>
              </a:extLst>
            </p:cNvPr>
            <p:cNvSpPr/>
            <p:nvPr/>
          </p:nvSpPr>
          <p:spPr>
            <a:xfrm>
              <a:off x="885370" y="1572306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E221115-06BC-4166-807B-A9D5C78A0610}"/>
                </a:ext>
              </a:extLst>
            </p:cNvPr>
            <p:cNvSpPr/>
            <p:nvPr/>
          </p:nvSpPr>
          <p:spPr>
            <a:xfrm>
              <a:off x="762247" y="1692041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9EE34E3-A36E-4819-AEF6-7D09873293FA}"/>
                </a:ext>
              </a:extLst>
            </p:cNvPr>
            <p:cNvSpPr/>
            <p:nvPr/>
          </p:nvSpPr>
          <p:spPr>
            <a:xfrm>
              <a:off x="1545021" y="1840820"/>
              <a:ext cx="285280" cy="23648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ABD80C7-D6A3-4474-ABC6-BE24B3394797}"/>
                </a:ext>
              </a:extLst>
            </p:cNvPr>
            <p:cNvSpPr/>
            <p:nvPr/>
          </p:nvSpPr>
          <p:spPr>
            <a:xfrm>
              <a:off x="4657409" y="1711775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41984D3D-ADFD-48B4-B55D-3BD6B011BADF}"/>
                </a:ext>
              </a:extLst>
            </p:cNvPr>
            <p:cNvCxnSpPr>
              <a:cxnSpLocks/>
            </p:cNvCxnSpPr>
            <p:nvPr/>
          </p:nvCxnSpPr>
          <p:spPr>
            <a:xfrm>
              <a:off x="3877714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A9A818D7-BBA5-45A2-B421-969124404CB3}"/>
                </a:ext>
              </a:extLst>
            </p:cNvPr>
            <p:cNvCxnSpPr>
              <a:cxnSpLocks/>
            </p:cNvCxnSpPr>
            <p:nvPr/>
          </p:nvCxnSpPr>
          <p:spPr>
            <a:xfrm>
              <a:off x="5064019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2E090770-B657-43DE-9BEB-B7CFBF49F6FB}"/>
                </a:ext>
              </a:extLst>
            </p:cNvPr>
            <p:cNvCxnSpPr>
              <a:cxnSpLocks/>
            </p:cNvCxnSpPr>
            <p:nvPr/>
          </p:nvCxnSpPr>
          <p:spPr>
            <a:xfrm>
              <a:off x="6153807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896F4EB1-E207-4A30-A3C5-4C7EDEF11DA9}"/>
                </a:ext>
              </a:extLst>
            </p:cNvPr>
            <p:cNvCxnSpPr>
              <a:cxnSpLocks/>
            </p:cNvCxnSpPr>
            <p:nvPr/>
          </p:nvCxnSpPr>
          <p:spPr>
            <a:xfrm>
              <a:off x="7125247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FC41F3C-74FF-4281-BCA7-AF5C1BE61A2A}"/>
                </a:ext>
              </a:extLst>
            </p:cNvPr>
            <p:cNvSpPr/>
            <p:nvPr/>
          </p:nvSpPr>
          <p:spPr>
            <a:xfrm>
              <a:off x="3118103" y="1780799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2420FF8-F072-44D6-852A-483736E44257}"/>
                </a:ext>
              </a:extLst>
            </p:cNvPr>
            <p:cNvSpPr/>
            <p:nvPr/>
          </p:nvSpPr>
          <p:spPr>
            <a:xfrm>
              <a:off x="3059196" y="1840820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D604A4B-2562-4D39-AAB4-C0BE85AA792E}"/>
                </a:ext>
              </a:extLst>
            </p:cNvPr>
            <p:cNvSpPr/>
            <p:nvPr/>
          </p:nvSpPr>
          <p:spPr>
            <a:xfrm>
              <a:off x="2977885" y="1900841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996EB1D-19EF-4FB9-8ECD-A94F5950C615}"/>
                </a:ext>
              </a:extLst>
            </p:cNvPr>
            <p:cNvSpPr/>
            <p:nvPr/>
          </p:nvSpPr>
          <p:spPr>
            <a:xfrm>
              <a:off x="2931929" y="1974815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71CEC2A-C439-4674-B5FD-181EF62F02D9}"/>
                </a:ext>
              </a:extLst>
            </p:cNvPr>
            <p:cNvSpPr/>
            <p:nvPr/>
          </p:nvSpPr>
          <p:spPr>
            <a:xfrm>
              <a:off x="4602229" y="1767550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1944E30-058E-46F0-AF2D-04D47CDD7045}"/>
                </a:ext>
              </a:extLst>
            </p:cNvPr>
            <p:cNvSpPr/>
            <p:nvPr/>
          </p:nvSpPr>
          <p:spPr>
            <a:xfrm>
              <a:off x="4571490" y="1823325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44D5F2D-1D94-4BC8-8B60-85C0622A497A}"/>
                </a:ext>
              </a:extLst>
            </p:cNvPr>
            <p:cNvSpPr/>
            <p:nvPr/>
          </p:nvSpPr>
          <p:spPr>
            <a:xfrm>
              <a:off x="4539413" y="1870038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34B740A-0243-49D0-B175-10F4A409EBD6}"/>
                </a:ext>
              </a:extLst>
            </p:cNvPr>
            <p:cNvSpPr/>
            <p:nvPr/>
          </p:nvSpPr>
          <p:spPr>
            <a:xfrm>
              <a:off x="4491880" y="1954718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CBA8F5C-2508-406D-9C83-0F75666CF3DF}"/>
                </a:ext>
              </a:extLst>
            </p:cNvPr>
            <p:cNvSpPr/>
            <p:nvPr/>
          </p:nvSpPr>
          <p:spPr>
            <a:xfrm>
              <a:off x="3123425" y="2062652"/>
              <a:ext cx="285280" cy="23648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EFDB91-F2A7-4F1C-9539-4A4A5761F346}"/>
                </a:ext>
              </a:extLst>
            </p:cNvPr>
            <p:cNvSpPr txBox="1"/>
            <p:nvPr/>
          </p:nvSpPr>
          <p:spPr>
            <a:xfrm>
              <a:off x="2748423" y="253971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16, 16, 32</a:t>
              </a:r>
              <a:endParaRPr lang="ko-KR" alt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6935C5-EE0D-4779-99F9-D127C07EF8ED}"/>
                </a:ext>
              </a:extLst>
            </p:cNvPr>
            <p:cNvSpPr txBox="1"/>
            <p:nvPr/>
          </p:nvSpPr>
          <p:spPr>
            <a:xfrm>
              <a:off x="761999" y="2867098"/>
              <a:ext cx="9909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32, 32, 3</a:t>
              </a:r>
              <a:endParaRPr lang="ko-KR" alt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B448225-1323-4B4C-BEEF-D0A42B1C759B}"/>
                </a:ext>
              </a:extLst>
            </p:cNvPr>
            <p:cNvSpPr txBox="1"/>
            <p:nvPr/>
          </p:nvSpPr>
          <p:spPr>
            <a:xfrm>
              <a:off x="4225124" y="2283498"/>
              <a:ext cx="8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8, 8, 64</a:t>
              </a:r>
              <a:endParaRPr lang="ko-KR" alt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AAAB380-E643-46DC-8D36-B7501C2424FB}"/>
                </a:ext>
              </a:extLst>
            </p:cNvPr>
            <p:cNvSpPr txBox="1"/>
            <p:nvPr/>
          </p:nvSpPr>
          <p:spPr>
            <a:xfrm>
              <a:off x="5343462" y="290904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 * 8 * 64</a:t>
              </a:r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7407AB2-61F3-42A5-8CF4-31B5EE16AAA0}"/>
                </a:ext>
              </a:extLst>
            </p:cNvPr>
            <p:cNvSpPr txBox="1"/>
            <p:nvPr/>
          </p:nvSpPr>
          <p:spPr>
            <a:xfrm>
              <a:off x="6644935" y="2539714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384</a:t>
              </a:r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512A964-F19C-43DE-9752-20281AC591C2}"/>
                </a:ext>
              </a:extLst>
            </p:cNvPr>
            <p:cNvSpPr txBox="1"/>
            <p:nvPr/>
          </p:nvSpPr>
          <p:spPr>
            <a:xfrm>
              <a:off x="7706133" y="227428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10</a:t>
              </a:r>
              <a:endParaRPr lang="ko-KR" altLang="en-US" dirty="0"/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83D4FDC-14B9-45BB-BEAC-B709CF02BD08}"/>
              </a:ext>
            </a:extLst>
          </p:cNvPr>
          <p:cNvGrpSpPr/>
          <p:nvPr/>
        </p:nvGrpSpPr>
        <p:grpSpPr>
          <a:xfrm>
            <a:off x="150942" y="4127169"/>
            <a:ext cx="1952642" cy="924028"/>
            <a:chOff x="-218663" y="4680120"/>
            <a:chExt cx="1952642" cy="92402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786E572-4AED-4FDB-A54B-7DF5A489E110}"/>
                </a:ext>
              </a:extLst>
            </p:cNvPr>
            <p:cNvSpPr/>
            <p:nvPr/>
          </p:nvSpPr>
          <p:spPr>
            <a:xfrm>
              <a:off x="-56425" y="4680120"/>
              <a:ext cx="798485" cy="7793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A5C4B7C-D132-4F6B-B999-6A2F988B606B}"/>
                </a:ext>
              </a:extLst>
            </p:cNvPr>
            <p:cNvSpPr/>
            <p:nvPr/>
          </p:nvSpPr>
          <p:spPr>
            <a:xfrm>
              <a:off x="-137544" y="4745904"/>
              <a:ext cx="798485" cy="7793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402F84A-4CB5-4ED7-8FBC-BD26BAB4F624}"/>
                </a:ext>
              </a:extLst>
            </p:cNvPr>
            <p:cNvSpPr/>
            <p:nvPr/>
          </p:nvSpPr>
          <p:spPr>
            <a:xfrm>
              <a:off x="-218663" y="4824790"/>
              <a:ext cx="798485" cy="7793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DEE1719-6C67-40DE-9FE7-31821CE7E47C}"/>
                </a:ext>
              </a:extLst>
            </p:cNvPr>
            <p:cNvSpPr/>
            <p:nvPr/>
          </p:nvSpPr>
          <p:spPr>
            <a:xfrm>
              <a:off x="297066" y="4922814"/>
              <a:ext cx="187956" cy="15580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2571887-4371-495F-B4FF-0A0B1DEC351F}"/>
                </a:ext>
              </a:extLst>
            </p:cNvPr>
            <p:cNvSpPr/>
            <p:nvPr/>
          </p:nvSpPr>
          <p:spPr>
            <a:xfrm>
              <a:off x="935494" y="4680120"/>
              <a:ext cx="798485" cy="7793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E41BDC6-1E71-4CB6-8A10-0166404016E6}"/>
                </a:ext>
              </a:extLst>
            </p:cNvPr>
            <p:cNvSpPr/>
            <p:nvPr/>
          </p:nvSpPr>
          <p:spPr>
            <a:xfrm>
              <a:off x="854375" y="4745904"/>
              <a:ext cx="798485" cy="7793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7BEE308-42DB-4D02-9FBD-B782262137CF}"/>
                </a:ext>
              </a:extLst>
            </p:cNvPr>
            <p:cNvSpPr/>
            <p:nvPr/>
          </p:nvSpPr>
          <p:spPr>
            <a:xfrm>
              <a:off x="773256" y="4824790"/>
              <a:ext cx="798485" cy="7793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165E088-AEFE-4A7A-A816-5CE03F3150FB}"/>
                </a:ext>
              </a:extLst>
            </p:cNvPr>
            <p:cNvSpPr/>
            <p:nvPr/>
          </p:nvSpPr>
          <p:spPr>
            <a:xfrm>
              <a:off x="1288985" y="4922814"/>
              <a:ext cx="187956" cy="15580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38D8DB6-9CBC-4AAD-834C-B0F04A262F34}"/>
              </a:ext>
            </a:extLst>
          </p:cNvPr>
          <p:cNvSpPr/>
          <p:nvPr/>
        </p:nvSpPr>
        <p:spPr>
          <a:xfrm>
            <a:off x="2468399" y="4194378"/>
            <a:ext cx="659781" cy="643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5A5B296-64FA-485E-BEE4-7747CC28019A}"/>
              </a:ext>
            </a:extLst>
          </p:cNvPr>
          <p:cNvSpPr/>
          <p:nvPr/>
        </p:nvSpPr>
        <p:spPr>
          <a:xfrm>
            <a:off x="2401372" y="4248735"/>
            <a:ext cx="659781" cy="643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BE6E32-B4A0-4C81-BA49-3F252BE9405A}"/>
              </a:ext>
            </a:extLst>
          </p:cNvPr>
          <p:cNvSpPr/>
          <p:nvPr/>
        </p:nvSpPr>
        <p:spPr>
          <a:xfrm>
            <a:off x="2334343" y="4313918"/>
            <a:ext cx="659781" cy="643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C89A21C-2DAE-4787-BB1C-AD96E8BA7C77}"/>
              </a:ext>
            </a:extLst>
          </p:cNvPr>
          <p:cNvSpPr/>
          <p:nvPr/>
        </p:nvSpPr>
        <p:spPr>
          <a:xfrm>
            <a:off x="2760485" y="4394915"/>
            <a:ext cx="155307" cy="12874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4B723E37-436D-4B16-9535-0DEA64227BBC}"/>
              </a:ext>
            </a:extLst>
          </p:cNvPr>
          <p:cNvSpPr/>
          <p:nvPr/>
        </p:nvSpPr>
        <p:spPr>
          <a:xfrm>
            <a:off x="3291948" y="4194378"/>
            <a:ext cx="659781" cy="643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17DD5AB-26C7-4540-BA5B-FDF28E09527C}"/>
              </a:ext>
            </a:extLst>
          </p:cNvPr>
          <p:cNvSpPr/>
          <p:nvPr/>
        </p:nvSpPr>
        <p:spPr>
          <a:xfrm>
            <a:off x="3224921" y="4248735"/>
            <a:ext cx="659781" cy="643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4344957-4EBE-4E50-B19C-E704428ED880}"/>
              </a:ext>
            </a:extLst>
          </p:cNvPr>
          <p:cNvSpPr/>
          <p:nvPr/>
        </p:nvSpPr>
        <p:spPr>
          <a:xfrm>
            <a:off x="3157891" y="4313918"/>
            <a:ext cx="659781" cy="643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CEE4ED5-DF0D-4880-95BE-5434EA950CB4}"/>
              </a:ext>
            </a:extLst>
          </p:cNvPr>
          <p:cNvSpPr/>
          <p:nvPr/>
        </p:nvSpPr>
        <p:spPr>
          <a:xfrm>
            <a:off x="3584034" y="4394915"/>
            <a:ext cx="155307" cy="12874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601B172B-29A1-44CE-8F67-C122AE3A1E26}"/>
              </a:ext>
            </a:extLst>
          </p:cNvPr>
          <p:cNvGrpSpPr/>
          <p:nvPr/>
        </p:nvGrpSpPr>
        <p:grpSpPr>
          <a:xfrm>
            <a:off x="4190425" y="4222160"/>
            <a:ext cx="1315852" cy="631466"/>
            <a:chOff x="3454233" y="4709075"/>
            <a:chExt cx="1591059" cy="763537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9809E039-B08C-474B-9F1C-CAB8A7908582}"/>
                </a:ext>
              </a:extLst>
            </p:cNvPr>
            <p:cNvSpPr/>
            <p:nvPr/>
          </p:nvSpPr>
          <p:spPr>
            <a:xfrm>
              <a:off x="3584553" y="4730375"/>
              <a:ext cx="641393" cy="6260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1A5BF3F-A92E-4E7E-BC8B-A8273CB3B912}"/>
                </a:ext>
              </a:extLst>
            </p:cNvPr>
            <p:cNvSpPr/>
            <p:nvPr/>
          </p:nvSpPr>
          <p:spPr>
            <a:xfrm>
              <a:off x="3519394" y="4783217"/>
              <a:ext cx="641393" cy="6260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7F514DC-DE84-4C7D-BDB9-7F4985C778A3}"/>
                </a:ext>
              </a:extLst>
            </p:cNvPr>
            <p:cNvSpPr/>
            <p:nvPr/>
          </p:nvSpPr>
          <p:spPr>
            <a:xfrm>
              <a:off x="3454233" y="4846583"/>
              <a:ext cx="641393" cy="6260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9BC8FD82-F27E-495E-B99D-9ACBE372CE74}"/>
                </a:ext>
              </a:extLst>
            </p:cNvPr>
            <p:cNvSpPr/>
            <p:nvPr/>
          </p:nvSpPr>
          <p:spPr>
            <a:xfrm>
              <a:off x="3868499" y="4925322"/>
              <a:ext cx="150978" cy="12515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D7D48F05-6374-4E1D-AB81-AE3BC4052BE1}"/>
                </a:ext>
              </a:extLst>
            </p:cNvPr>
            <p:cNvSpPr/>
            <p:nvPr/>
          </p:nvSpPr>
          <p:spPr>
            <a:xfrm>
              <a:off x="4403899" y="4709075"/>
              <a:ext cx="641393" cy="6260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F0C13446-9A1D-4244-A205-41D17E9479DA}"/>
                </a:ext>
              </a:extLst>
            </p:cNvPr>
            <p:cNvSpPr/>
            <p:nvPr/>
          </p:nvSpPr>
          <p:spPr>
            <a:xfrm>
              <a:off x="4338740" y="4761917"/>
              <a:ext cx="641393" cy="6260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6703C24-CE7E-4F37-903C-4CDE7012F892}"/>
                </a:ext>
              </a:extLst>
            </p:cNvPr>
            <p:cNvSpPr/>
            <p:nvPr/>
          </p:nvSpPr>
          <p:spPr>
            <a:xfrm>
              <a:off x="4273579" y="4825283"/>
              <a:ext cx="641393" cy="6260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11293E70-C566-448F-B2D5-BFF258E96CF9}"/>
                </a:ext>
              </a:extLst>
            </p:cNvPr>
            <p:cNvSpPr/>
            <p:nvPr/>
          </p:nvSpPr>
          <p:spPr>
            <a:xfrm>
              <a:off x="4687844" y="4904022"/>
              <a:ext cx="150978" cy="12515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7C4A42E-FC10-400A-8B96-16841175AF2B}"/>
              </a:ext>
            </a:extLst>
          </p:cNvPr>
          <p:cNvGrpSpPr/>
          <p:nvPr/>
        </p:nvGrpSpPr>
        <p:grpSpPr>
          <a:xfrm>
            <a:off x="5734349" y="4254195"/>
            <a:ext cx="1226437" cy="553951"/>
            <a:chOff x="2990853" y="4875708"/>
            <a:chExt cx="791020" cy="357284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F6473C8B-B1EE-49BF-84F2-73C20A65A2B4}"/>
                </a:ext>
              </a:extLst>
            </p:cNvPr>
            <p:cNvSpPr/>
            <p:nvPr/>
          </p:nvSpPr>
          <p:spPr>
            <a:xfrm>
              <a:off x="3053583" y="4875708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7559EEC-89BB-4F40-9856-513F45D0005A}"/>
                </a:ext>
              </a:extLst>
            </p:cNvPr>
            <p:cNvSpPr/>
            <p:nvPr/>
          </p:nvSpPr>
          <p:spPr>
            <a:xfrm>
              <a:off x="3022218" y="4901144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6A8322DD-FE00-4630-AC5B-B0F9F1E3FB83}"/>
                </a:ext>
              </a:extLst>
            </p:cNvPr>
            <p:cNvSpPr/>
            <p:nvPr/>
          </p:nvSpPr>
          <p:spPr>
            <a:xfrm>
              <a:off x="2990853" y="4931646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F967573F-4422-47F9-9862-668FAE0A0802}"/>
                </a:ext>
              </a:extLst>
            </p:cNvPr>
            <p:cNvSpPr/>
            <p:nvPr/>
          </p:nvSpPr>
          <p:spPr>
            <a:xfrm>
              <a:off x="3190263" y="4969548"/>
              <a:ext cx="72675" cy="602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52EF841E-FDCB-456A-88F0-69F9558538EC}"/>
                </a:ext>
              </a:extLst>
            </p:cNvPr>
            <p:cNvSpPr/>
            <p:nvPr/>
          </p:nvSpPr>
          <p:spPr>
            <a:xfrm>
              <a:off x="3473132" y="4875708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A4F9D48-08E8-4D9D-8567-A9CD3B437799}"/>
                </a:ext>
              </a:extLst>
            </p:cNvPr>
            <p:cNvSpPr/>
            <p:nvPr/>
          </p:nvSpPr>
          <p:spPr>
            <a:xfrm>
              <a:off x="3441767" y="4901144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DD10478-805B-42C4-9E31-1EC58C4333EB}"/>
                </a:ext>
              </a:extLst>
            </p:cNvPr>
            <p:cNvSpPr/>
            <p:nvPr/>
          </p:nvSpPr>
          <p:spPr>
            <a:xfrm>
              <a:off x="3410402" y="4931646"/>
              <a:ext cx="308741" cy="3013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16B4C8A-BA17-41C2-AB70-E4E4BB89A3B1}"/>
                </a:ext>
              </a:extLst>
            </p:cNvPr>
            <p:cNvSpPr/>
            <p:nvPr/>
          </p:nvSpPr>
          <p:spPr>
            <a:xfrm>
              <a:off x="3609812" y="4969548"/>
              <a:ext cx="72675" cy="6024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E8AE7D1-E61F-467E-B1E9-A95DDEF649B0}"/>
              </a:ext>
            </a:extLst>
          </p:cNvPr>
          <p:cNvSpPr/>
          <p:nvPr/>
        </p:nvSpPr>
        <p:spPr>
          <a:xfrm>
            <a:off x="7374625" y="4322757"/>
            <a:ext cx="308741" cy="301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7C3F015-9B50-4A04-AC0B-4EB9BB6D2BE1}"/>
              </a:ext>
            </a:extLst>
          </p:cNvPr>
          <p:cNvSpPr/>
          <p:nvPr/>
        </p:nvSpPr>
        <p:spPr>
          <a:xfrm>
            <a:off x="7343260" y="4348193"/>
            <a:ext cx="308741" cy="301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96A246C-C3A2-4DC3-97C0-7AFBE80FB57B}"/>
              </a:ext>
            </a:extLst>
          </p:cNvPr>
          <p:cNvSpPr/>
          <p:nvPr/>
        </p:nvSpPr>
        <p:spPr>
          <a:xfrm>
            <a:off x="7311895" y="4378695"/>
            <a:ext cx="308741" cy="301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C3CA3B6-E75A-41F3-AC7F-0F385495FE77}"/>
              </a:ext>
            </a:extLst>
          </p:cNvPr>
          <p:cNvSpPr/>
          <p:nvPr/>
        </p:nvSpPr>
        <p:spPr>
          <a:xfrm>
            <a:off x="7511305" y="4416597"/>
            <a:ext cx="72675" cy="6024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04E4C98-D767-4905-9476-87B283BA7B18}"/>
              </a:ext>
            </a:extLst>
          </p:cNvPr>
          <p:cNvSpPr/>
          <p:nvPr/>
        </p:nvSpPr>
        <p:spPr>
          <a:xfrm>
            <a:off x="7794174" y="4322757"/>
            <a:ext cx="308741" cy="301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5449D29-93DB-43BC-95ED-7119010F8C3A}"/>
              </a:ext>
            </a:extLst>
          </p:cNvPr>
          <p:cNvSpPr/>
          <p:nvPr/>
        </p:nvSpPr>
        <p:spPr>
          <a:xfrm>
            <a:off x="7762809" y="4348193"/>
            <a:ext cx="308741" cy="301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9836539-3C60-4A5D-8958-9E117B48C9A0}"/>
              </a:ext>
            </a:extLst>
          </p:cNvPr>
          <p:cNvSpPr/>
          <p:nvPr/>
        </p:nvSpPr>
        <p:spPr>
          <a:xfrm>
            <a:off x="7731444" y="4378695"/>
            <a:ext cx="308741" cy="301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43BD3B7-9576-4F6D-BA7F-C7C274DB7345}"/>
              </a:ext>
            </a:extLst>
          </p:cNvPr>
          <p:cNvSpPr/>
          <p:nvPr/>
        </p:nvSpPr>
        <p:spPr>
          <a:xfrm>
            <a:off x="7930854" y="4416597"/>
            <a:ext cx="72675" cy="60244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9DE866F-145F-4C73-84E2-28D6DACD10C6}"/>
              </a:ext>
            </a:extLst>
          </p:cNvPr>
          <p:cNvSpPr/>
          <p:nvPr/>
        </p:nvSpPr>
        <p:spPr>
          <a:xfrm>
            <a:off x="8395428" y="3719690"/>
            <a:ext cx="189011" cy="1558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0271A551-29D9-4C05-838F-79535C8ED9C0}"/>
              </a:ext>
            </a:extLst>
          </p:cNvPr>
          <p:cNvSpPr/>
          <p:nvPr/>
        </p:nvSpPr>
        <p:spPr>
          <a:xfrm>
            <a:off x="8913799" y="4306273"/>
            <a:ext cx="189011" cy="446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2DBFFB2F-1A0E-4299-BC49-301008538116}"/>
              </a:ext>
            </a:extLst>
          </p:cNvPr>
          <p:cNvCxnSpPr>
            <a:cxnSpLocks/>
          </p:cNvCxnSpPr>
          <p:nvPr/>
        </p:nvCxnSpPr>
        <p:spPr>
          <a:xfrm>
            <a:off x="8145640" y="4476224"/>
            <a:ext cx="2104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D424369B-CBD8-4A34-8464-4D74FF8CBC92}"/>
              </a:ext>
            </a:extLst>
          </p:cNvPr>
          <p:cNvSpPr txBox="1"/>
          <p:nvPr/>
        </p:nvSpPr>
        <p:spPr>
          <a:xfrm>
            <a:off x="8798952" y="479994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66FCC0B-203E-4EAC-BB42-B20E631028DF}"/>
              </a:ext>
            </a:extLst>
          </p:cNvPr>
          <p:cNvSpPr txBox="1"/>
          <p:nvPr/>
        </p:nvSpPr>
        <p:spPr>
          <a:xfrm>
            <a:off x="8145640" y="526419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1*512</a:t>
            </a:r>
            <a:endParaRPr lang="ko-KR" altLang="en-US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15602C5-C0B0-4EE8-9484-A063BA031036}"/>
              </a:ext>
            </a:extLst>
          </p:cNvPr>
          <p:cNvSpPr txBox="1"/>
          <p:nvPr/>
        </p:nvSpPr>
        <p:spPr>
          <a:xfrm>
            <a:off x="7187680" y="4662741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 * 2 * 512</a:t>
            </a:r>
            <a:endParaRPr lang="ko-KR" altLang="en-US" dirty="0"/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4C632411-C5F4-4F81-AAB4-559C71633AD4}"/>
              </a:ext>
            </a:extLst>
          </p:cNvPr>
          <p:cNvCxnSpPr>
            <a:cxnSpLocks/>
          </p:cNvCxnSpPr>
          <p:nvPr/>
        </p:nvCxnSpPr>
        <p:spPr>
          <a:xfrm>
            <a:off x="7024767" y="4476224"/>
            <a:ext cx="2104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DB5F4DB0-5265-4244-9468-0CA36BEA4EEB}"/>
              </a:ext>
            </a:extLst>
          </p:cNvPr>
          <p:cNvCxnSpPr>
            <a:cxnSpLocks/>
          </p:cNvCxnSpPr>
          <p:nvPr/>
        </p:nvCxnSpPr>
        <p:spPr>
          <a:xfrm>
            <a:off x="8656519" y="4476841"/>
            <a:ext cx="2104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520C45A6-263D-46B5-972E-A0D99664E78F}"/>
              </a:ext>
            </a:extLst>
          </p:cNvPr>
          <p:cNvSpPr txBox="1"/>
          <p:nvPr/>
        </p:nvSpPr>
        <p:spPr>
          <a:xfrm>
            <a:off x="5784096" y="4812987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 * 4 * 256</a:t>
            </a:r>
            <a:endParaRPr lang="ko-KR" altLang="en-US" dirty="0"/>
          </a:p>
        </p:txBody>
      </p: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8204A44D-F577-480C-ABE4-530782B2E8BF}"/>
              </a:ext>
            </a:extLst>
          </p:cNvPr>
          <p:cNvCxnSpPr>
            <a:cxnSpLocks/>
          </p:cNvCxnSpPr>
          <p:nvPr/>
        </p:nvCxnSpPr>
        <p:spPr>
          <a:xfrm>
            <a:off x="5523877" y="4468348"/>
            <a:ext cx="2104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2A94549E-1BE0-49AA-A385-AACF148AB1B3}"/>
              </a:ext>
            </a:extLst>
          </p:cNvPr>
          <p:cNvCxnSpPr>
            <a:cxnSpLocks/>
          </p:cNvCxnSpPr>
          <p:nvPr/>
        </p:nvCxnSpPr>
        <p:spPr>
          <a:xfrm>
            <a:off x="3969360" y="4473430"/>
            <a:ext cx="2104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C8659CA6-844E-44EC-A6F1-04ADF25BF988}"/>
              </a:ext>
            </a:extLst>
          </p:cNvPr>
          <p:cNvCxnSpPr>
            <a:cxnSpLocks/>
          </p:cNvCxnSpPr>
          <p:nvPr/>
        </p:nvCxnSpPr>
        <p:spPr>
          <a:xfrm>
            <a:off x="2123871" y="4473430"/>
            <a:ext cx="21047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012D777A-AD0C-40A1-AB91-CCF7DD0F5659}"/>
              </a:ext>
            </a:extLst>
          </p:cNvPr>
          <p:cNvSpPr txBox="1"/>
          <p:nvPr/>
        </p:nvSpPr>
        <p:spPr>
          <a:xfrm>
            <a:off x="4252631" y="4891428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 * 8 * 128</a:t>
            </a:r>
            <a:endParaRPr lang="ko-KR" altLang="en-US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03C3703-43E0-47B6-B6C1-32DDDB1DF207}"/>
              </a:ext>
            </a:extLst>
          </p:cNvPr>
          <p:cNvSpPr txBox="1"/>
          <p:nvPr/>
        </p:nvSpPr>
        <p:spPr>
          <a:xfrm>
            <a:off x="2553395" y="5016981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16 * 16 * 64</a:t>
            </a:r>
            <a:endParaRPr lang="ko-KR" alt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0D356CF-BF8B-413D-9884-93D25993D5FB}"/>
              </a:ext>
            </a:extLst>
          </p:cNvPr>
          <p:cNvSpPr txBox="1"/>
          <p:nvPr/>
        </p:nvSpPr>
        <p:spPr>
          <a:xfrm>
            <a:off x="506864" y="5104127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32 * 32 * 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9046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Deeper Network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4A09AF-0CEA-4E0D-9EB1-A7376CEE49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237"/>
          <a:stretch/>
        </p:blipFill>
        <p:spPr>
          <a:xfrm>
            <a:off x="112444" y="672662"/>
            <a:ext cx="8762871" cy="551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95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Deeper Network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956D0C-D54C-48BE-8279-1071F03652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525"/>
          <a:stretch/>
        </p:blipFill>
        <p:spPr>
          <a:xfrm>
            <a:off x="159741" y="793532"/>
            <a:ext cx="8868835" cy="329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85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Deeper Network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-5255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Deeper Network : Result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5CEAC5-1CBB-49F9-AC78-29C944AD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11" y="1989715"/>
            <a:ext cx="8678378" cy="25842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14818D-5F04-4BEA-98F7-C3533B9C1200}"/>
              </a:ext>
            </a:extLst>
          </p:cNvPr>
          <p:cNvSpPr txBox="1"/>
          <p:nvPr/>
        </p:nvSpPr>
        <p:spPr>
          <a:xfrm>
            <a:off x="3359168" y="5239216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학습이 진행되지 않음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174457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경사 감소 소멸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7E94D4-BA41-4AC2-9B78-2548E47AF27A}"/>
              </a:ext>
            </a:extLst>
          </p:cNvPr>
          <p:cNvSpPr txBox="1"/>
          <p:nvPr/>
        </p:nvSpPr>
        <p:spPr>
          <a:xfrm>
            <a:off x="131628" y="5276781"/>
            <a:ext cx="7925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하지만 연속적인 미분으로 </a:t>
            </a:r>
            <a:r>
              <a:rPr lang="ko-KR" altLang="en-US" b="1" dirty="0"/>
              <a:t>경사</a:t>
            </a:r>
            <a:r>
              <a:rPr lang="en-US" altLang="ko-KR" b="1" dirty="0"/>
              <a:t>(gradient)</a:t>
            </a:r>
            <a:r>
              <a:rPr lang="ko-KR" altLang="en-US" b="1" dirty="0"/>
              <a:t>가 소멸</a:t>
            </a:r>
            <a:r>
              <a:rPr lang="ko-KR" altLang="en-US" dirty="0"/>
              <a:t>되어 버려서 미처 최전단의 파라미터까지 학습이 되지 못함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C464C8A-195F-4041-A7A3-087D03D74FA8}"/>
              </a:ext>
            </a:extLst>
          </p:cNvPr>
          <p:cNvGrpSpPr/>
          <p:nvPr/>
        </p:nvGrpSpPr>
        <p:grpSpPr>
          <a:xfrm>
            <a:off x="1625600" y="1288077"/>
            <a:ext cx="5706836" cy="1577522"/>
            <a:chOff x="0" y="1182264"/>
            <a:chExt cx="8972550" cy="248025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2955E78-4509-4BDD-AD61-4659A0C3E3DC}"/>
                </a:ext>
              </a:extLst>
            </p:cNvPr>
            <p:cNvGrpSpPr/>
            <p:nvPr/>
          </p:nvGrpSpPr>
          <p:grpSpPr>
            <a:xfrm>
              <a:off x="0" y="2051610"/>
              <a:ext cx="8972550" cy="1610906"/>
              <a:chOff x="-609599" y="1813970"/>
              <a:chExt cx="15976598" cy="3181350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15F18837-5FF1-4150-9AF4-436E20A305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203" t="13111" r="2164" b="2576"/>
              <a:stretch/>
            </p:blipFill>
            <p:spPr>
              <a:xfrm>
                <a:off x="-609599" y="1813970"/>
                <a:ext cx="7054850" cy="3181350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CE69D653-ACA4-4414-A274-4ABEA40C49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7819" t="13111" r="2164" b="2576"/>
              <a:stretch/>
            </p:blipFill>
            <p:spPr>
              <a:xfrm>
                <a:off x="4197350" y="1813970"/>
                <a:ext cx="5219700" cy="3181350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B87FEB06-5BFC-425B-B19E-F50C0F6AC6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7819" t="13111" r="2164" b="2576"/>
              <a:stretch/>
            </p:blipFill>
            <p:spPr>
              <a:xfrm>
                <a:off x="7175500" y="1813970"/>
                <a:ext cx="5219700" cy="3181350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86B705D3-D164-4C8C-A96F-4B59CE002B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7819" t="13111" r="2164" b="2576"/>
              <a:stretch/>
            </p:blipFill>
            <p:spPr>
              <a:xfrm>
                <a:off x="10147299" y="1813970"/>
                <a:ext cx="5219700" cy="3181350"/>
              </a:xfrm>
              <a:prstGeom prst="rect">
                <a:avLst/>
              </a:prstGeom>
            </p:spPr>
          </p:pic>
        </p:grpSp>
        <p:sp>
          <p:nvSpPr>
            <p:cNvPr id="7" name="화살표: 아래로 구부러짐 6">
              <a:extLst>
                <a:ext uri="{FF2B5EF4-FFF2-40B4-BE49-F238E27FC236}">
                  <a16:creationId xmlns:a16="http://schemas.microsoft.com/office/drawing/2014/main" id="{569A9146-4D59-4046-A566-BD9395C6A68C}"/>
                </a:ext>
              </a:extLst>
            </p:cNvPr>
            <p:cNvSpPr/>
            <p:nvPr/>
          </p:nvSpPr>
          <p:spPr>
            <a:xfrm flipH="1">
              <a:off x="6959599" y="1182264"/>
              <a:ext cx="732971" cy="711588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화살표: 아래로 구부러짐 31">
              <a:extLst>
                <a:ext uri="{FF2B5EF4-FFF2-40B4-BE49-F238E27FC236}">
                  <a16:creationId xmlns:a16="http://schemas.microsoft.com/office/drawing/2014/main" id="{ED255DC1-E081-48B6-9B02-7034FB03AB07}"/>
                </a:ext>
              </a:extLst>
            </p:cNvPr>
            <p:cNvSpPr/>
            <p:nvPr/>
          </p:nvSpPr>
          <p:spPr>
            <a:xfrm flipH="1">
              <a:off x="6133882" y="1310493"/>
              <a:ext cx="732971" cy="618171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화살표: 아래로 구부러짐 32">
              <a:extLst>
                <a:ext uri="{FF2B5EF4-FFF2-40B4-BE49-F238E27FC236}">
                  <a16:creationId xmlns:a16="http://schemas.microsoft.com/office/drawing/2014/main" id="{5A372942-5BF1-401E-B921-F486A6A65D56}"/>
                </a:ext>
              </a:extLst>
            </p:cNvPr>
            <p:cNvSpPr/>
            <p:nvPr/>
          </p:nvSpPr>
          <p:spPr>
            <a:xfrm flipH="1">
              <a:off x="5375427" y="1462693"/>
              <a:ext cx="511193" cy="431159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화살표: 아래로 구부러짐 33">
              <a:extLst>
                <a:ext uri="{FF2B5EF4-FFF2-40B4-BE49-F238E27FC236}">
                  <a16:creationId xmlns:a16="http://schemas.microsoft.com/office/drawing/2014/main" id="{4BA24679-3191-47B1-823C-099EFAE47C72}"/>
                </a:ext>
              </a:extLst>
            </p:cNvPr>
            <p:cNvSpPr/>
            <p:nvPr/>
          </p:nvSpPr>
          <p:spPr>
            <a:xfrm flipH="1">
              <a:off x="4673599" y="1670657"/>
              <a:ext cx="387303" cy="262571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화살표: 아래로 구부러짐 34">
              <a:extLst>
                <a:ext uri="{FF2B5EF4-FFF2-40B4-BE49-F238E27FC236}">
                  <a16:creationId xmlns:a16="http://schemas.microsoft.com/office/drawing/2014/main" id="{F3EA8EBF-9CDD-493D-9ED1-6674EE6F2F38}"/>
                </a:ext>
              </a:extLst>
            </p:cNvPr>
            <p:cNvSpPr/>
            <p:nvPr/>
          </p:nvSpPr>
          <p:spPr>
            <a:xfrm flipH="1">
              <a:off x="3962044" y="1893852"/>
              <a:ext cx="264286" cy="78879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D87925-AEA0-4A3E-B9E4-1A9F084F73FF}"/>
                </a:ext>
              </a:extLst>
            </p:cNvPr>
            <p:cNvSpPr txBox="1"/>
            <p:nvPr/>
          </p:nvSpPr>
          <p:spPr>
            <a:xfrm rot="20157312">
              <a:off x="3284870" y="1411537"/>
              <a:ext cx="16603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/>
                <a:t>!</a:t>
              </a:r>
              <a:endParaRPr lang="ko-KR" altLang="en-US" sz="44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6A16CD-1988-4DD1-8C1C-1E397811838F}"/>
                </a:ext>
              </a:extLst>
            </p:cNvPr>
            <p:cNvSpPr txBox="1"/>
            <p:nvPr/>
          </p:nvSpPr>
          <p:spPr>
            <a:xfrm>
              <a:off x="862657" y="1362838"/>
              <a:ext cx="6329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/>
                <a:t>?</a:t>
              </a:r>
              <a:endParaRPr lang="ko-KR" altLang="en-US" sz="4400" b="1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A7EB152-1485-4D59-A813-A39054C81B77}"/>
              </a:ext>
            </a:extLst>
          </p:cNvPr>
          <p:cNvSpPr txBox="1"/>
          <p:nvPr/>
        </p:nvSpPr>
        <p:spPr>
          <a:xfrm>
            <a:off x="131628" y="4884866"/>
            <a:ext cx="7925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역전파는</a:t>
            </a:r>
            <a:r>
              <a:rPr lang="en-US" altLang="ko-KR" b="1" dirty="0"/>
              <a:t> </a:t>
            </a:r>
            <a:r>
              <a:rPr lang="ko-KR" altLang="en-US" b="1" dirty="0"/>
              <a:t>미분의 반복적 수행</a:t>
            </a:r>
          </a:p>
        </p:txBody>
      </p:sp>
      <p:sp>
        <p:nvSpPr>
          <p:cNvPr id="22" name="Rectangle 99">
            <a:extLst>
              <a:ext uri="{FF2B5EF4-FFF2-40B4-BE49-F238E27FC236}">
                <a16:creationId xmlns:a16="http://schemas.microsoft.com/office/drawing/2014/main" id="{86961CC9-F641-4BED-A810-B9CB3AA5D73F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경사 감소 소멸의 원인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BE7A03-656B-4F01-98D2-366308966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368" y="3150737"/>
            <a:ext cx="5842634" cy="128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48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경사 감소 소멸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7E94D4-BA41-4AC2-9B78-2548E47AF27A}"/>
              </a:ext>
            </a:extLst>
          </p:cNvPr>
          <p:cNvSpPr txBox="1"/>
          <p:nvPr/>
        </p:nvSpPr>
        <p:spPr>
          <a:xfrm>
            <a:off x="131628" y="1223906"/>
            <a:ext cx="7925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Sigmoid </a:t>
            </a:r>
            <a:r>
              <a:rPr lang="ko-KR" altLang="en-US" dirty="0"/>
              <a:t>활성화 함수는 이러한 경사감소를 가속화 시킨다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경사 감소 소멸의 원인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: Sigmoid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350640E-883C-491E-A1B5-0BE98D289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43" y="2265561"/>
            <a:ext cx="2952500" cy="23442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FA08C65-ED3F-4F54-8BEB-AB1C8BEB2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106" y="2314432"/>
            <a:ext cx="4355368" cy="23442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FACCCE-70B8-4352-8E8F-3B88BA9CC86F}"/>
              </a:ext>
            </a:extLst>
          </p:cNvPr>
          <p:cNvSpPr txBox="1"/>
          <p:nvPr/>
        </p:nvSpPr>
        <p:spPr>
          <a:xfrm>
            <a:off x="879278" y="4927181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(a)</a:t>
            </a:r>
            <a:r>
              <a:rPr lang="ko-KR" altLang="en-US" sz="1400" dirty="0"/>
              <a:t> </a:t>
            </a:r>
            <a:r>
              <a:rPr lang="en-US" altLang="ko-KR" sz="1400" dirty="0"/>
              <a:t>Sigmoid</a:t>
            </a:r>
            <a:r>
              <a:rPr lang="ko-KR" altLang="en-US" sz="1400" dirty="0"/>
              <a:t> 함수의 미분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8548C8-D994-4EFE-8B72-38A5FCB048A5}"/>
              </a:ext>
            </a:extLst>
          </p:cNvPr>
          <p:cNvSpPr txBox="1"/>
          <p:nvPr/>
        </p:nvSpPr>
        <p:spPr>
          <a:xfrm>
            <a:off x="5670775" y="4927181"/>
            <a:ext cx="21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(b)</a:t>
            </a:r>
            <a:r>
              <a:rPr lang="ko-KR" altLang="en-US" sz="1400" dirty="0"/>
              <a:t> </a:t>
            </a:r>
            <a:r>
              <a:rPr lang="en-US" altLang="ko-KR" sz="1400" dirty="0"/>
              <a:t>Sigmoid</a:t>
            </a:r>
            <a:r>
              <a:rPr lang="ko-KR" altLang="en-US" sz="1400" dirty="0"/>
              <a:t> 함수의 그래프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DAD761-D028-4702-A2B5-B379BC6F9C3B}"/>
              </a:ext>
            </a:extLst>
          </p:cNvPr>
          <p:cNvSpPr txBox="1"/>
          <p:nvPr/>
        </p:nvSpPr>
        <p:spPr>
          <a:xfrm>
            <a:off x="1753760" y="5634094"/>
            <a:ext cx="5636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Sigmoid </a:t>
            </a:r>
            <a:r>
              <a:rPr lang="ko-KR" altLang="en-US" b="1" dirty="0"/>
              <a:t>함수는 미분할수록 그 값이 급격하게 작아진다</a:t>
            </a:r>
          </a:p>
        </p:txBody>
      </p:sp>
    </p:spTree>
    <p:extLst>
      <p:ext uri="{BB962C8B-B14F-4D97-AF65-F5344CB8AC3E}">
        <p14:creationId xmlns:p14="http://schemas.microsoft.com/office/powerpoint/2010/main" val="2354732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경사 감소 소멸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7E94D4-BA41-4AC2-9B78-2548E47AF27A}"/>
              </a:ext>
            </a:extLst>
          </p:cNvPr>
          <p:cNvSpPr txBox="1"/>
          <p:nvPr/>
        </p:nvSpPr>
        <p:spPr>
          <a:xfrm>
            <a:off x="131628" y="1223906"/>
            <a:ext cx="79251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해결 방안 </a:t>
            </a:r>
            <a:r>
              <a:rPr lang="en-US" altLang="ko-KR" dirty="0"/>
              <a:t>1 : </a:t>
            </a:r>
            <a:r>
              <a:rPr lang="ko-KR" altLang="en-US" dirty="0"/>
              <a:t>활성화 함수를 사용하지 않는다</a:t>
            </a:r>
            <a:r>
              <a:rPr lang="en-US" altLang="ko-KR" dirty="0"/>
              <a:t>.  (</a:t>
            </a:r>
            <a:r>
              <a:rPr lang="ko-KR" altLang="en-US" dirty="0"/>
              <a:t>불가능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해결 방안 </a:t>
            </a:r>
            <a:r>
              <a:rPr lang="en-US" altLang="ko-KR" dirty="0"/>
              <a:t>2 : Sigmoid</a:t>
            </a:r>
            <a:r>
              <a:rPr lang="ko-KR" altLang="en-US" dirty="0"/>
              <a:t>의 역할을 하면서도 미분해도 값이 작아지지 않는 다른 활성화 함수를 사용한다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	</a:t>
            </a:r>
          </a:p>
          <a:p>
            <a:r>
              <a:rPr lang="en-US" altLang="ko-KR" b="1" dirty="0"/>
              <a:t>	=&gt; ReLU </a:t>
            </a:r>
            <a:r>
              <a:rPr lang="ko-KR" altLang="en-US" b="1" dirty="0"/>
              <a:t>활성화 함수</a:t>
            </a:r>
            <a:r>
              <a:rPr lang="en-US" altLang="ko-KR" b="1" dirty="0"/>
              <a:t>, tanh </a:t>
            </a:r>
            <a:r>
              <a:rPr lang="ko-KR" altLang="en-US" b="1" dirty="0"/>
              <a:t>활성화 함수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0C5B1B-330D-499E-837B-C7D6AC15E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17" y="3145848"/>
            <a:ext cx="7424166" cy="2104816"/>
          </a:xfrm>
          <a:prstGeom prst="rect">
            <a:avLst/>
          </a:prstGeom>
        </p:spPr>
      </p:pic>
      <p:sp>
        <p:nvSpPr>
          <p:cNvPr id="6" name="Rectangle 99">
            <a:extLst>
              <a:ext uri="{FF2B5EF4-FFF2-40B4-BE49-F238E27FC236}">
                <a16:creationId xmlns:a16="http://schemas.microsoft.com/office/drawing/2014/main" id="{50E38556-4B10-472B-B81B-F6562BBD18AD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경사 감소 소멸의 원인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: Sigmoid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7730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6B6366-4689-4097-85C1-8CC394A6FB03}"/>
              </a:ext>
            </a:extLst>
          </p:cNvPr>
          <p:cNvSpPr txBox="1"/>
          <p:nvPr/>
        </p:nvSpPr>
        <p:spPr>
          <a:xfrm>
            <a:off x="349142" y="342839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35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C68B6F-FEA0-4070-B616-1EFC5F5AC0CD}"/>
              </a:ext>
            </a:extLst>
          </p:cNvPr>
          <p:cNvSpPr/>
          <p:nvPr/>
        </p:nvSpPr>
        <p:spPr>
          <a:xfrm>
            <a:off x="734185" y="1244975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2. CNN </a:t>
            </a:r>
            <a:r>
              <a:rPr lang="ko-KR" altLang="en-US" sz="1400" b="1" dirty="0"/>
              <a:t>성능 향상을 위한 기법들</a:t>
            </a:r>
            <a:endParaRPr lang="en-US" altLang="ko-KR" sz="1400" b="1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ReLU</a:t>
            </a:r>
            <a:endParaRPr lang="en-US" altLang="ko-KR" sz="1400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Initializer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Optimizer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Batch Normalization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Dropout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Regularization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(Advanced)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Data Augmentation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Ensemble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B4B641-9D44-467E-ADA7-DC761ACA58BC}"/>
              </a:ext>
            </a:extLst>
          </p:cNvPr>
          <p:cNvSpPr txBox="1"/>
          <p:nvPr/>
        </p:nvSpPr>
        <p:spPr>
          <a:xfrm>
            <a:off x="206931" y="798433"/>
            <a:ext cx="76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목차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7C08CF-009F-440A-8FC3-F827A71505CB}"/>
              </a:ext>
            </a:extLst>
          </p:cNvPr>
          <p:cNvSpPr txBox="1"/>
          <p:nvPr/>
        </p:nvSpPr>
        <p:spPr>
          <a:xfrm>
            <a:off x="734185" y="1153407"/>
            <a:ext cx="341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Cifar10 Image Classification Dataset </a:t>
            </a:r>
            <a:r>
              <a:rPr lang="ko-KR" altLang="en-US" sz="1400" b="1" dirty="0"/>
              <a:t>소개</a:t>
            </a:r>
            <a:br>
              <a:rPr lang="en-US" altLang="ko-KR" sz="1400" b="1" dirty="0"/>
            </a:br>
            <a:endParaRPr lang="ko-KR" altLang="en-US" sz="1400" b="1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45117B34-A1C0-4C63-8EFA-7F33C4C0FDC3}"/>
              </a:ext>
            </a:extLst>
          </p:cNvPr>
          <p:cNvSpPr/>
          <p:nvPr/>
        </p:nvSpPr>
        <p:spPr>
          <a:xfrm flipH="1">
            <a:off x="2104458" y="1943913"/>
            <a:ext cx="300502" cy="17004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162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6150BB-3D33-4974-BACE-247EB116AFC2}"/>
              </a:ext>
            </a:extLst>
          </p:cNvPr>
          <p:cNvSpPr txBox="1"/>
          <p:nvPr/>
        </p:nvSpPr>
        <p:spPr>
          <a:xfrm>
            <a:off x="659022" y="5837404"/>
            <a:ext cx="8119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따라서 미분은 훨씬 간단하지만 기능적으로는 거의 동일한 </a:t>
            </a:r>
            <a:r>
              <a:rPr lang="en-US" altLang="ko-KR" b="1" dirty="0"/>
              <a:t>Sigmoid </a:t>
            </a:r>
            <a:r>
              <a:rPr lang="ko-KR" altLang="en-US" b="1" dirty="0"/>
              <a:t>함수를 개발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ADEC1EC-0889-4DBB-8AC1-A58BD1148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12" y="1362285"/>
            <a:ext cx="3976966" cy="27729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C86A85-6094-4135-A92D-A8D79AB51E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991" b="1938"/>
          <a:stretch/>
        </p:blipFill>
        <p:spPr>
          <a:xfrm>
            <a:off x="818470" y="4567312"/>
            <a:ext cx="3302002" cy="501197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4ECECAE0-B0C7-4244-AB88-51FF30077559}"/>
              </a:ext>
            </a:extLst>
          </p:cNvPr>
          <p:cNvSpPr/>
          <p:nvPr/>
        </p:nvSpPr>
        <p:spPr>
          <a:xfrm>
            <a:off x="3956787" y="4800417"/>
            <a:ext cx="762000" cy="2177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A4A00B4-32D0-40C3-B346-7524C8A22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330" y="4672382"/>
            <a:ext cx="2126342" cy="55742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7F0F951-01AF-4997-A9B6-479E27238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1772" y="1568875"/>
            <a:ext cx="2757714" cy="2046503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E7B21B-F6D6-4077-96EE-E2A1A583CC14}"/>
              </a:ext>
            </a:extLst>
          </p:cNvPr>
          <p:cNvSpPr txBox="1"/>
          <p:nvPr/>
        </p:nvSpPr>
        <p:spPr>
          <a:xfrm>
            <a:off x="5101772" y="3616191"/>
            <a:ext cx="3496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Sigmoid </a:t>
            </a:r>
            <a:r>
              <a:rPr lang="ko-KR" altLang="en-US" sz="1600" dirty="0"/>
              <a:t>함수의 미분은 자기 자신으로</a:t>
            </a:r>
            <a:endParaRPr lang="en-US" altLang="ko-KR" sz="1600" dirty="0"/>
          </a:p>
          <a:p>
            <a:r>
              <a:rPr lang="ko-KR" altLang="en-US" sz="1600" dirty="0"/>
              <a:t>재귀적 표현 가능</a:t>
            </a:r>
          </a:p>
        </p:txBody>
      </p:sp>
      <p:sp>
        <p:nvSpPr>
          <p:cNvPr id="11" name="Rectangle 99">
            <a:extLst>
              <a:ext uri="{FF2B5EF4-FFF2-40B4-BE49-F238E27FC236}">
                <a16:creationId xmlns:a16="http://schemas.microsoft.com/office/drawing/2014/main" id="{6693DD1F-ABA8-4E4B-B337-2FC657485DCD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Sigmoid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함수의 사용 이유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: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계단함수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042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Google </a:t>
            </a:r>
            <a:r>
              <a:rPr lang="en-US" altLang="ko-KR" sz="2400" b="1" dirty="0" err="1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CoLAB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(GPU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지원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online </a:t>
            </a:r>
            <a:r>
              <a:rPr lang="en-US" altLang="ko-KR" sz="2400" b="1" dirty="0" err="1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jupyter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notebook)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CB584B-230D-44B0-86A5-9F6D4F3D1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53" y="907509"/>
            <a:ext cx="3814468" cy="200741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F51EFC7-A2BD-4AE4-B0CB-8C4387FB2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851" y="907509"/>
            <a:ext cx="4108720" cy="200741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B3CBF75-A3E0-4FF1-B671-411B6F203C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340" b="36243"/>
          <a:stretch/>
        </p:blipFill>
        <p:spPr>
          <a:xfrm>
            <a:off x="286049" y="3463020"/>
            <a:ext cx="2496503" cy="248747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0EC5438-E354-4960-9269-70F57A790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3956" y="4081488"/>
            <a:ext cx="1955665" cy="71503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B086437-0D2F-462E-AF55-A32B5758D7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9670"/>
          <a:stretch/>
        </p:blipFill>
        <p:spPr>
          <a:xfrm>
            <a:off x="4706851" y="3463020"/>
            <a:ext cx="4108721" cy="248747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7089A29-1B9E-493D-912B-5894D4EFE950}"/>
              </a:ext>
            </a:extLst>
          </p:cNvPr>
          <p:cNvSpPr/>
          <p:nvPr/>
        </p:nvSpPr>
        <p:spPr>
          <a:xfrm>
            <a:off x="4572000" y="1029810"/>
            <a:ext cx="512381" cy="35510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FA363A-0614-4025-8727-A7BEEA9F4290}"/>
              </a:ext>
            </a:extLst>
          </p:cNvPr>
          <p:cNvSpPr/>
          <p:nvPr/>
        </p:nvSpPr>
        <p:spPr>
          <a:xfrm>
            <a:off x="914400" y="1733664"/>
            <a:ext cx="603682" cy="2194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A5BC706-D164-4434-9FF0-933F0BEF6885}"/>
              </a:ext>
            </a:extLst>
          </p:cNvPr>
          <p:cNvSpPr/>
          <p:nvPr/>
        </p:nvSpPr>
        <p:spPr>
          <a:xfrm>
            <a:off x="1500274" y="5577694"/>
            <a:ext cx="1038740" cy="22830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F482F6C-91B0-40ED-9D14-BA6E7086A595}"/>
              </a:ext>
            </a:extLst>
          </p:cNvPr>
          <p:cNvCxnSpPr>
            <a:cxnSpLocks/>
          </p:cNvCxnSpPr>
          <p:nvPr/>
        </p:nvCxnSpPr>
        <p:spPr>
          <a:xfrm>
            <a:off x="4120500" y="1926455"/>
            <a:ext cx="51238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14F8543-DFEE-4C92-9B6D-4E456EF499CB}"/>
              </a:ext>
            </a:extLst>
          </p:cNvPr>
          <p:cNvCxnSpPr>
            <a:cxnSpLocks/>
          </p:cNvCxnSpPr>
          <p:nvPr/>
        </p:nvCxnSpPr>
        <p:spPr>
          <a:xfrm flipH="1">
            <a:off x="4120500" y="2975679"/>
            <a:ext cx="512382" cy="27742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B1B0601-0B2C-4D5C-A470-F28DE0DA3B11}"/>
              </a:ext>
            </a:extLst>
          </p:cNvPr>
          <p:cNvCxnSpPr>
            <a:cxnSpLocks/>
          </p:cNvCxnSpPr>
          <p:nvPr/>
        </p:nvCxnSpPr>
        <p:spPr>
          <a:xfrm>
            <a:off x="4120500" y="4706755"/>
            <a:ext cx="51238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9555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6150BB-3D33-4974-BACE-247EB116AFC2}"/>
              </a:ext>
            </a:extLst>
          </p:cNvPr>
          <p:cNvSpPr txBox="1"/>
          <p:nvPr/>
        </p:nvSpPr>
        <p:spPr>
          <a:xfrm>
            <a:off x="180050" y="1243633"/>
            <a:ext cx="622478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하지만 </a:t>
            </a:r>
            <a:r>
              <a:rPr lang="en-US" altLang="ko-KR" b="1" dirty="0"/>
              <a:t>Sigmoid</a:t>
            </a:r>
            <a:r>
              <a:rPr lang="ko-KR" altLang="en-US" b="1" dirty="0"/>
              <a:t> 함수는 경사감소 소실 문제를 가속화 시킴</a:t>
            </a:r>
            <a:br>
              <a:rPr lang="en-US" altLang="ko-KR" b="1" dirty="0"/>
            </a:br>
            <a:endParaRPr lang="en-US" altLang="ko-KR" b="1" dirty="0"/>
          </a:p>
          <a:p>
            <a:r>
              <a:rPr lang="en-US" altLang="ko-KR" b="1" dirty="0"/>
              <a:t>	=&gt; </a:t>
            </a:r>
            <a:r>
              <a:rPr lang="ko-KR" altLang="en-US" b="1" dirty="0"/>
              <a:t>따라서 아래와 같은 대체 가능한 함수 필요</a:t>
            </a:r>
            <a:br>
              <a:rPr lang="en-US" altLang="ko-KR" b="1" dirty="0"/>
            </a:br>
            <a:endParaRPr lang="en-US" altLang="ko-KR" b="1" dirty="0"/>
          </a:p>
          <a:p>
            <a:r>
              <a:rPr lang="en-US" altLang="ko-KR" b="1" dirty="0"/>
              <a:t>		1. </a:t>
            </a:r>
            <a:r>
              <a:rPr lang="ko-KR" altLang="en-US" b="1" dirty="0"/>
              <a:t>확률적 표현이 가능하고</a:t>
            </a:r>
            <a:endParaRPr lang="en-US" altLang="ko-KR" b="1" dirty="0"/>
          </a:p>
          <a:p>
            <a:r>
              <a:rPr lang="en-US" altLang="ko-KR" b="1" dirty="0"/>
              <a:t>		2. </a:t>
            </a:r>
            <a:r>
              <a:rPr lang="ko-KR" altLang="en-US" b="1" dirty="0"/>
              <a:t>미분이 간단하고</a:t>
            </a:r>
            <a:br>
              <a:rPr lang="en-US" altLang="ko-KR" b="1" dirty="0"/>
            </a:br>
            <a:r>
              <a:rPr lang="en-US" altLang="ko-KR" b="1" dirty="0"/>
              <a:t>		3. </a:t>
            </a:r>
            <a:r>
              <a:rPr lang="ko-KR" altLang="en-US" b="1" dirty="0"/>
              <a:t>비선형 함수이며</a:t>
            </a:r>
            <a:br>
              <a:rPr lang="en-US" altLang="ko-KR" b="1" dirty="0"/>
            </a:br>
            <a:r>
              <a:rPr lang="en-US" altLang="ko-KR" b="1" dirty="0"/>
              <a:t>		4. </a:t>
            </a:r>
            <a:r>
              <a:rPr lang="ko-KR" altLang="en-US" b="1" dirty="0"/>
              <a:t>미분해도 값이 줄어들지 않아야 한다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	=&gt; </a:t>
            </a:r>
            <a:r>
              <a:rPr lang="ko-KR" altLang="en-US" b="1" dirty="0"/>
              <a:t>새로운 활성화 함수 </a:t>
            </a:r>
            <a:r>
              <a:rPr lang="en-US" altLang="ko-KR" b="1" dirty="0"/>
              <a:t>tanh (</a:t>
            </a:r>
            <a:r>
              <a:rPr lang="en-US" altLang="ko-KR" b="1" dirty="0">
                <a:latin typeface="Arial Narrow" pitchFamily="34" charset="0"/>
                <a:cs typeface="Arial" pitchFamily="34" charset="0"/>
              </a:rPr>
              <a:t>hyperbolic tangent)  </a:t>
            </a:r>
            <a:r>
              <a:rPr lang="ko-KR" altLang="en-US" b="1" dirty="0">
                <a:latin typeface="Arial Narrow" pitchFamily="34" charset="0"/>
                <a:cs typeface="Arial" pitchFamily="34" charset="0"/>
              </a:rPr>
              <a:t>개발</a:t>
            </a:r>
            <a:endParaRPr lang="ko-KR" altLang="en-US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8D285DC-050B-4E96-96AE-AE1DAC53F1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813"/>
          <a:stretch/>
        </p:blipFill>
        <p:spPr>
          <a:xfrm>
            <a:off x="2190999" y="4158983"/>
            <a:ext cx="4762002" cy="20094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546D25A-09C2-4ADC-B400-D0250883C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621" y="1243633"/>
            <a:ext cx="2237329" cy="166032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7" name="Rectangle 99">
            <a:extLst>
              <a:ext uri="{FF2B5EF4-FFF2-40B4-BE49-F238E27FC236}">
                <a16:creationId xmlns:a16="http://schemas.microsoft.com/office/drawing/2014/main" id="{FA595CAC-2E74-4FD5-A2CD-E7FA03449AC4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Sigmoid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함수의 사용 이유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: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계단함수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690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Tanh (hyperbolic tangent)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함수의 장점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D16F3FD-17D5-4D49-9992-F5CFCD529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999" y="1392353"/>
            <a:ext cx="3722915" cy="32890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5D5658-782E-41E7-BA1B-0B17FADF65DD}"/>
              </a:ext>
            </a:extLst>
          </p:cNvPr>
          <p:cNvSpPr txBox="1"/>
          <p:nvPr/>
        </p:nvSpPr>
        <p:spPr>
          <a:xfrm>
            <a:off x="298433" y="5186611"/>
            <a:ext cx="70900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Tanh</a:t>
            </a:r>
            <a:r>
              <a:rPr lang="ko-KR" altLang="en-US" b="1" dirty="0"/>
              <a:t> 함수는 미분해도 경사가 감소하지 않는다</a:t>
            </a:r>
            <a:br>
              <a:rPr lang="en-US" altLang="ko-KR" b="1" dirty="0"/>
            </a:b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Zero – centric </a:t>
            </a:r>
            <a:r>
              <a:rPr lang="ko-KR" altLang="en-US" b="1" dirty="0"/>
              <a:t>하여 학습이 더 안정적으로 수행 될 수 있도록 해준다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728897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Tanh (hyperbolic tangent)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함수의 단점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5D5658-782E-41E7-BA1B-0B17FADF65DD}"/>
              </a:ext>
            </a:extLst>
          </p:cNvPr>
          <p:cNvSpPr txBox="1"/>
          <p:nvPr/>
        </p:nvSpPr>
        <p:spPr>
          <a:xfrm>
            <a:off x="182319" y="5611823"/>
            <a:ext cx="6266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매우 크거나 매우 작은 값에 대하여 경사가 매우 작아진다</a:t>
            </a:r>
            <a:endParaRPr lang="en-US" altLang="ko-KR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E649F5-BAD8-4B6F-97B8-724EE5A80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229" y="1880098"/>
            <a:ext cx="4615542" cy="2907916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0F82EA3A-7DB1-4EF3-80B6-F7BAFD771733}"/>
              </a:ext>
            </a:extLst>
          </p:cNvPr>
          <p:cNvSpPr/>
          <p:nvPr/>
        </p:nvSpPr>
        <p:spPr>
          <a:xfrm rot="16200000">
            <a:off x="2966671" y="4830915"/>
            <a:ext cx="434564" cy="263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1CFEE82-373E-4F2C-85B4-6469F41549A1}"/>
              </a:ext>
            </a:extLst>
          </p:cNvPr>
          <p:cNvSpPr/>
          <p:nvPr/>
        </p:nvSpPr>
        <p:spPr>
          <a:xfrm rot="5400000">
            <a:off x="5453602" y="1579175"/>
            <a:ext cx="460763" cy="2790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3756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ReLU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 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5D5658-782E-41E7-BA1B-0B17FADF65DD}"/>
              </a:ext>
            </a:extLst>
          </p:cNvPr>
          <p:cNvSpPr txBox="1"/>
          <p:nvPr/>
        </p:nvSpPr>
        <p:spPr>
          <a:xfrm>
            <a:off x="182318" y="4034524"/>
            <a:ext cx="62055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비선형 함수이다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계단함수로 사용 가능하다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미분이 간단하다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미분해도 경사 감소 문제가 발생하지 않는다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입력 값이 매우 커져도 경사 감소 문제가 발생하지 않는다</a:t>
            </a:r>
            <a:endParaRPr lang="en-US" altLang="ko-KR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E2715AE-EC4C-4807-91AF-40094EB12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18" y="1329748"/>
            <a:ext cx="8838005" cy="250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15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ReLU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활성화 함수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- Sparsity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5D5658-782E-41E7-BA1B-0B17FADF65DD}"/>
              </a:ext>
            </a:extLst>
          </p:cNvPr>
          <p:cNvSpPr txBox="1"/>
          <p:nvPr/>
        </p:nvSpPr>
        <p:spPr>
          <a:xfrm>
            <a:off x="156918" y="1215124"/>
            <a:ext cx="6070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단</a:t>
            </a:r>
            <a:r>
              <a:rPr lang="en-US" altLang="ko-KR" b="1" dirty="0"/>
              <a:t>, 0 </a:t>
            </a:r>
            <a:r>
              <a:rPr lang="ko-KR" altLang="en-US" b="1" dirty="0"/>
              <a:t>이하 값에 대하여는 학습이 진행되지 않는다 </a:t>
            </a:r>
            <a:r>
              <a:rPr lang="en-US" altLang="ko-KR" b="1" dirty="0"/>
              <a:t>[</a:t>
            </a:r>
            <a:r>
              <a:rPr lang="ko-KR" altLang="en-US" b="1" dirty="0"/>
              <a:t>단점</a:t>
            </a:r>
            <a:r>
              <a:rPr lang="en-US" altLang="ko-KR" b="1" dirty="0"/>
              <a:t>]</a:t>
            </a:r>
            <a:br>
              <a:rPr lang="en-US" altLang="ko-KR" b="1" dirty="0"/>
            </a:br>
            <a:r>
              <a:rPr lang="en-US" altLang="ko-KR" b="1" dirty="0"/>
              <a:t>Zero – centric </a:t>
            </a:r>
            <a:r>
              <a:rPr lang="ko-KR" altLang="en-US" b="1" dirty="0"/>
              <a:t>하지 않다 </a:t>
            </a:r>
            <a:r>
              <a:rPr lang="en-US" altLang="ko-KR" b="1" dirty="0"/>
              <a:t>[</a:t>
            </a:r>
            <a:r>
              <a:rPr lang="ko-KR" altLang="en-US" b="1" dirty="0"/>
              <a:t>단점</a:t>
            </a:r>
            <a:r>
              <a:rPr lang="en-US" altLang="ko-KR" b="1" dirty="0"/>
              <a:t>]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A7ED51D-8262-4C06-82AC-263178FFF137}"/>
              </a:ext>
            </a:extLst>
          </p:cNvPr>
          <p:cNvGrpSpPr/>
          <p:nvPr/>
        </p:nvGrpSpPr>
        <p:grpSpPr>
          <a:xfrm>
            <a:off x="374649" y="2730234"/>
            <a:ext cx="8394700" cy="2665961"/>
            <a:chOff x="419100" y="1684865"/>
            <a:chExt cx="8394700" cy="266596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69AFB7A-516C-4B54-99F7-B6FDBD7D61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813"/>
            <a:stretch/>
          </p:blipFill>
          <p:spPr>
            <a:xfrm>
              <a:off x="419100" y="1684865"/>
              <a:ext cx="2933102" cy="2505652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47E0B85-BF93-4B32-8661-20B450C61F30}"/>
                </a:ext>
              </a:extLst>
            </p:cNvPr>
            <p:cNvGrpSpPr/>
            <p:nvPr/>
          </p:nvGrpSpPr>
          <p:grpSpPr>
            <a:xfrm>
              <a:off x="3911600" y="1728045"/>
              <a:ext cx="4381500" cy="2156175"/>
              <a:chOff x="3759200" y="1917700"/>
              <a:chExt cx="4381500" cy="2156175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B61BC39E-15E8-47AA-B6D5-C8F64AC92B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483"/>
              <a:stretch/>
            </p:blipFill>
            <p:spPr>
              <a:xfrm>
                <a:off x="3759200" y="1917700"/>
                <a:ext cx="4381500" cy="2156175"/>
              </a:xfrm>
              <a:prstGeom prst="rect">
                <a:avLst/>
              </a:prstGeom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A07E84D6-9DE0-4BE9-80F3-8F46B0AE945C}"/>
                  </a:ext>
                </a:extLst>
              </p:cNvPr>
              <p:cNvSpPr/>
              <p:nvPr/>
            </p:nvSpPr>
            <p:spPr>
              <a:xfrm>
                <a:off x="5537200" y="2286000"/>
                <a:ext cx="800100" cy="45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B1634D6F-AAC4-4743-8B73-CC06DCD3240F}"/>
                  </a:ext>
                </a:extLst>
              </p:cNvPr>
              <p:cNvSpPr/>
              <p:nvPr/>
            </p:nvSpPr>
            <p:spPr>
              <a:xfrm>
                <a:off x="5448300" y="3138500"/>
                <a:ext cx="800100" cy="45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D39AE36F-A9D4-40F1-8298-601021F03209}"/>
                  </a:ext>
                </a:extLst>
              </p:cNvPr>
              <p:cNvSpPr/>
              <p:nvPr/>
            </p:nvSpPr>
            <p:spPr>
              <a:xfrm>
                <a:off x="6172200" y="3307080"/>
                <a:ext cx="419100" cy="1387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4B6740D1-054D-4882-8FEB-65734C1971D1}"/>
                  </a:ext>
                </a:extLst>
              </p:cNvPr>
              <p:cNvSpPr/>
              <p:nvPr/>
            </p:nvSpPr>
            <p:spPr>
              <a:xfrm>
                <a:off x="6127750" y="2376287"/>
                <a:ext cx="419100" cy="1387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91F7A48-502D-4284-A179-D8700F8199B5}"/>
                </a:ext>
              </a:extLst>
            </p:cNvPr>
            <p:cNvSpPr txBox="1"/>
            <p:nvPr/>
          </p:nvSpPr>
          <p:spPr>
            <a:xfrm>
              <a:off x="3735487" y="3981494"/>
              <a:ext cx="241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(a) Dense network</a:t>
              </a:r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10877E-D6DA-4308-A0F8-32C865853A60}"/>
                </a:ext>
              </a:extLst>
            </p:cNvPr>
            <p:cNvSpPr txBox="1"/>
            <p:nvPr/>
          </p:nvSpPr>
          <p:spPr>
            <a:xfrm>
              <a:off x="6400800" y="3981494"/>
              <a:ext cx="241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(b) Sparse network</a:t>
              </a:r>
              <a:endParaRPr lang="ko-KR" alt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971F4D9-837A-457D-AA11-0DD820DB5A3C}"/>
              </a:ext>
            </a:extLst>
          </p:cNvPr>
          <p:cNvSpPr txBox="1"/>
          <p:nvPr/>
        </p:nvSpPr>
        <p:spPr>
          <a:xfrm>
            <a:off x="156918" y="5770267"/>
            <a:ext cx="7094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대부분 파라미터가 </a:t>
            </a:r>
            <a:r>
              <a:rPr lang="en-US" altLang="ko-KR" b="1" dirty="0"/>
              <a:t>0</a:t>
            </a:r>
            <a:r>
              <a:rPr lang="ko-KR" altLang="en-US" b="1" dirty="0"/>
              <a:t>이 되어 신경망의 </a:t>
            </a:r>
            <a:r>
              <a:rPr lang="en-US" altLang="ko-KR" b="1" dirty="0"/>
              <a:t>overfitting</a:t>
            </a:r>
            <a:r>
              <a:rPr lang="ko-KR" altLang="en-US" b="1" dirty="0"/>
              <a:t> 문제가 완화 된다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37961A-DF73-47B7-9C07-8D2DF3CDA636}"/>
              </a:ext>
            </a:extLst>
          </p:cNvPr>
          <p:cNvSpPr txBox="1"/>
          <p:nvPr/>
        </p:nvSpPr>
        <p:spPr>
          <a:xfrm>
            <a:off x="156918" y="2111178"/>
            <a:ext cx="4367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이는 신경망의 </a:t>
            </a:r>
            <a:r>
              <a:rPr lang="en-US" altLang="ko-KR" b="1" dirty="0"/>
              <a:t>Sparsity</a:t>
            </a:r>
            <a:r>
              <a:rPr lang="ko-KR" altLang="en-US" b="1" dirty="0"/>
              <a:t>를 높인다</a:t>
            </a:r>
            <a:r>
              <a:rPr lang="en-US" altLang="ko-KR" b="1" dirty="0"/>
              <a:t> [</a:t>
            </a:r>
            <a:r>
              <a:rPr lang="ko-KR" altLang="en-US" b="1" dirty="0"/>
              <a:t>장점</a:t>
            </a:r>
            <a:r>
              <a:rPr lang="en-US" altLang="ko-KR" b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0813792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Leaky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ReLU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64055C-06FE-498C-9155-4D66A189E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11" y="2301080"/>
            <a:ext cx="8593277" cy="23471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436F35-4385-4582-93E2-604874FBB35B}"/>
              </a:ext>
            </a:extLst>
          </p:cNvPr>
          <p:cNvSpPr txBox="1"/>
          <p:nvPr/>
        </p:nvSpPr>
        <p:spPr>
          <a:xfrm>
            <a:off x="1017682" y="5523657"/>
            <a:ext cx="7139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ReLU </a:t>
            </a:r>
            <a:r>
              <a:rPr lang="ko-KR" altLang="en-US" b="1" dirty="0"/>
              <a:t>함수의 장점을 살리고 단점을 보완하는 활성화 함수들이 개발 됨</a:t>
            </a:r>
          </a:p>
        </p:txBody>
      </p:sp>
    </p:spTree>
    <p:extLst>
      <p:ext uri="{BB962C8B-B14F-4D97-AF65-F5344CB8AC3E}">
        <p14:creationId xmlns:p14="http://schemas.microsoft.com/office/powerpoint/2010/main" val="29816930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ReLU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함수 구현 및 결과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C11EC0-C51C-476A-88CA-B776A795F8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445"/>
          <a:stretch/>
        </p:blipFill>
        <p:spPr>
          <a:xfrm>
            <a:off x="679157" y="1622421"/>
            <a:ext cx="3349625" cy="4322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6285CB-1303-44BD-B6C8-DC641530189A}"/>
              </a:ext>
            </a:extLst>
          </p:cNvPr>
          <p:cNvSpPr txBox="1"/>
          <p:nvPr/>
        </p:nvSpPr>
        <p:spPr>
          <a:xfrm>
            <a:off x="228005" y="1215124"/>
            <a:ext cx="319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ReLU </a:t>
            </a:r>
            <a:r>
              <a:rPr lang="ko-KR" altLang="en-US" b="1" dirty="0"/>
              <a:t>함수 라이브러리 사용</a:t>
            </a:r>
            <a:endParaRPr lang="en-US" altLang="ko-KR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5F52BAC-0578-4801-BC3F-D10DB8BBFD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599"/>
          <a:stretch/>
        </p:blipFill>
        <p:spPr>
          <a:xfrm>
            <a:off x="641057" y="2254195"/>
            <a:ext cx="3438525" cy="281889"/>
          </a:xfrm>
          <a:prstGeom prst="rect">
            <a:avLst/>
          </a:prstGeom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52C2E1F6-0A17-4F61-8B8D-5BC1B74869C5}"/>
              </a:ext>
            </a:extLst>
          </p:cNvPr>
          <p:cNvSpPr/>
          <p:nvPr/>
        </p:nvSpPr>
        <p:spPr>
          <a:xfrm>
            <a:off x="1455777" y="2054642"/>
            <a:ext cx="301063" cy="1522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C9C3AC4-46C0-4811-9058-043CE0BAC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57" y="3205823"/>
            <a:ext cx="7651531" cy="2364034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D410E84-7D4C-4893-8F7A-B7AA8A63A29D}"/>
              </a:ext>
            </a:extLst>
          </p:cNvPr>
          <p:cNvCxnSpPr/>
          <p:nvPr/>
        </p:nvCxnSpPr>
        <p:spPr>
          <a:xfrm>
            <a:off x="2207173" y="5318235"/>
            <a:ext cx="81455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2859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ReLU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ReLU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함수 사용 구현 및 사용 결과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AE2DA0-0FC0-441C-B470-F49636433593}"/>
              </a:ext>
            </a:extLst>
          </p:cNvPr>
          <p:cNvSpPr txBox="1"/>
          <p:nvPr/>
        </p:nvSpPr>
        <p:spPr>
          <a:xfrm>
            <a:off x="3115370" y="5617044"/>
            <a:ext cx="3344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여전히</a:t>
            </a:r>
            <a:r>
              <a:rPr lang="en-US" altLang="ko-KR" b="1" dirty="0"/>
              <a:t> </a:t>
            </a:r>
            <a:r>
              <a:rPr lang="ko-KR" altLang="en-US" b="1" dirty="0"/>
              <a:t>학습이 진행되지 않는다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C1DCD76-1ADD-4CDA-96BD-CD950516C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47" y="2226384"/>
            <a:ext cx="8296305" cy="240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369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Weight Initialization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DC2A08-8FCA-4B14-8886-E0E208920037}"/>
              </a:ext>
            </a:extLst>
          </p:cNvPr>
          <p:cNvSpPr txBox="1"/>
          <p:nvPr/>
        </p:nvSpPr>
        <p:spPr>
          <a:xfrm>
            <a:off x="349142" y="342839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35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C17537-8EDE-4328-BF34-756F24ED2145}"/>
              </a:ext>
            </a:extLst>
          </p:cNvPr>
          <p:cNvSpPr/>
          <p:nvPr/>
        </p:nvSpPr>
        <p:spPr>
          <a:xfrm>
            <a:off x="734185" y="1244975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2. CNN </a:t>
            </a:r>
            <a:r>
              <a:rPr lang="ko-KR" altLang="en-US" sz="1400" b="1" dirty="0"/>
              <a:t>성능 향상을 위한 기법들</a:t>
            </a:r>
            <a:endParaRPr lang="en-US" altLang="ko-KR" sz="1400" b="1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ReLU</a:t>
            </a:r>
            <a:endParaRPr lang="en-US" altLang="ko-KR" sz="1400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Initializer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Optimizer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Batch Normalization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Dropout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Regularization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(Advanced)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Data Augmentation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Ensemble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5E582F-82CB-4D51-8D05-B7EE96EBD2FA}"/>
              </a:ext>
            </a:extLst>
          </p:cNvPr>
          <p:cNvSpPr txBox="1"/>
          <p:nvPr/>
        </p:nvSpPr>
        <p:spPr>
          <a:xfrm>
            <a:off x="206931" y="798433"/>
            <a:ext cx="76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목차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BD3858-E469-4E6B-9256-6F83AE2EBC52}"/>
              </a:ext>
            </a:extLst>
          </p:cNvPr>
          <p:cNvSpPr txBox="1"/>
          <p:nvPr/>
        </p:nvSpPr>
        <p:spPr>
          <a:xfrm>
            <a:off x="734185" y="1153407"/>
            <a:ext cx="341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Cifar10 Image Classification Dataset </a:t>
            </a:r>
            <a:r>
              <a:rPr lang="ko-KR" altLang="en-US" sz="1400" b="1" dirty="0"/>
              <a:t>소개</a:t>
            </a:r>
            <a:br>
              <a:rPr lang="en-US" altLang="ko-KR" sz="1400" b="1" dirty="0"/>
            </a:br>
            <a:endParaRPr lang="ko-KR" altLang="en-US" sz="1400" b="1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85E544D-40AA-48A7-8BD5-8FD7D0146A06}"/>
              </a:ext>
            </a:extLst>
          </p:cNvPr>
          <p:cNvSpPr/>
          <p:nvPr/>
        </p:nvSpPr>
        <p:spPr>
          <a:xfrm flipH="1">
            <a:off x="2179920" y="2164377"/>
            <a:ext cx="300502" cy="17004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768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Weight Initialization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가중치 초기화의 중요성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51030C-A294-40BE-A171-C4B29C3A228A}"/>
              </a:ext>
            </a:extLst>
          </p:cNvPr>
          <p:cNvSpPr txBox="1"/>
          <p:nvPr/>
        </p:nvSpPr>
        <p:spPr>
          <a:xfrm>
            <a:off x="209550" y="3863596"/>
            <a:ext cx="8724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가중치가 너무 작거나 크면 </a:t>
            </a:r>
            <a:r>
              <a:rPr lang="en-US" altLang="ko-KR" dirty="0"/>
              <a:t>Gradient</a:t>
            </a:r>
            <a:r>
              <a:rPr lang="ko-KR" altLang="en-US" dirty="0"/>
              <a:t>는 </a:t>
            </a:r>
            <a:r>
              <a:rPr lang="en-US" altLang="ko-KR" dirty="0"/>
              <a:t>0</a:t>
            </a:r>
            <a:r>
              <a:rPr lang="ko-KR" altLang="en-US" dirty="0"/>
              <a:t>에 가까운 값을 가지게 되며</a:t>
            </a:r>
            <a:br>
              <a:rPr lang="en-US" altLang="ko-KR" dirty="0"/>
            </a:br>
            <a:r>
              <a:rPr lang="ko-KR" altLang="en-US" dirty="0"/>
              <a:t>이 역시 경사 감소 소멸 현상의 원인이 된다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따라서 활성화 함수를 개선하는 것 뿐만 아니라 가중치를 적절하게 초기화 하는 것을 통해서도  경사 감소 소멸 문제를 완화할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CD405C5-440B-45E3-985D-8389D0BB96D7}"/>
              </a:ext>
            </a:extLst>
          </p:cNvPr>
          <p:cNvSpPr/>
          <p:nvPr/>
        </p:nvSpPr>
        <p:spPr>
          <a:xfrm>
            <a:off x="6616700" y="2159000"/>
            <a:ext cx="1104900" cy="279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E392BD-F98C-4722-B928-0F2E635C6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05" y="1121644"/>
            <a:ext cx="7900596" cy="223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43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강의 개요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BCFEA3-4CA8-4BFC-969E-3BCD5EF2F612}"/>
              </a:ext>
            </a:extLst>
          </p:cNvPr>
          <p:cNvSpPr txBox="1"/>
          <p:nvPr/>
        </p:nvSpPr>
        <p:spPr>
          <a:xfrm>
            <a:off x="734185" y="1678924"/>
            <a:ext cx="341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Cifar10 Image Classification Dataset </a:t>
            </a:r>
            <a:r>
              <a:rPr lang="ko-KR" altLang="en-US" sz="1400" b="1" dirty="0"/>
              <a:t>소개</a:t>
            </a:r>
            <a:br>
              <a:rPr lang="en-US" altLang="ko-KR" sz="1400" b="1" dirty="0"/>
            </a:br>
            <a:endParaRPr lang="ko-KR" altLang="en-US" sz="14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8BD8F8-685D-4389-9160-A17A54BBFF5E}"/>
              </a:ext>
            </a:extLst>
          </p:cNvPr>
          <p:cNvSpPr/>
          <p:nvPr/>
        </p:nvSpPr>
        <p:spPr>
          <a:xfrm>
            <a:off x="734185" y="1770492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2. CNN </a:t>
            </a:r>
            <a:r>
              <a:rPr lang="ko-KR" altLang="en-US" sz="1400" b="1" dirty="0"/>
              <a:t>성능 향상을 위한 기법들</a:t>
            </a:r>
            <a:endParaRPr lang="en-US" altLang="ko-KR" sz="1400" b="1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ReLU</a:t>
            </a:r>
            <a:endParaRPr lang="en-US" altLang="ko-KR" sz="1400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Initializer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Optimizer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Batch Normalization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Dropout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01F9DD-DED7-47EC-A857-C9216E7AE24A}"/>
              </a:ext>
            </a:extLst>
          </p:cNvPr>
          <p:cNvSpPr txBox="1"/>
          <p:nvPr/>
        </p:nvSpPr>
        <p:spPr>
          <a:xfrm>
            <a:off x="206931" y="1323950"/>
            <a:ext cx="76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목차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5594DBE-179D-47FE-A383-63C509B7FBC6}"/>
              </a:ext>
            </a:extLst>
          </p:cNvPr>
          <p:cNvSpPr txBox="1"/>
          <p:nvPr/>
        </p:nvSpPr>
        <p:spPr>
          <a:xfrm>
            <a:off x="206931" y="770719"/>
            <a:ext cx="8135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강의 목표 </a:t>
            </a:r>
            <a:r>
              <a:rPr lang="en-US" altLang="ko-KR" sz="1400" b="1" dirty="0"/>
              <a:t>:  </a:t>
            </a:r>
            <a:r>
              <a:rPr lang="en-US" altLang="ko-KR" sz="1400" dirty="0"/>
              <a:t>MNIST</a:t>
            </a:r>
            <a:r>
              <a:rPr lang="ko-KR" altLang="en-US" sz="1400" dirty="0"/>
              <a:t>보다 어려운 </a:t>
            </a:r>
            <a:r>
              <a:rPr lang="en-US" altLang="ko-KR" sz="1400" dirty="0"/>
              <a:t>Cifar10 </a:t>
            </a:r>
            <a:r>
              <a:rPr lang="ko-KR" altLang="en-US" sz="1400" dirty="0"/>
              <a:t>데이터셋과 함께 </a:t>
            </a:r>
            <a:r>
              <a:rPr lang="en-US" altLang="ko-KR" sz="1400" dirty="0"/>
              <a:t>CNN </a:t>
            </a:r>
            <a:r>
              <a:rPr lang="ko-KR" altLang="en-US" sz="1400" dirty="0"/>
              <a:t>성능 향상 기법들을 이해하고 구현한다</a:t>
            </a:r>
            <a:r>
              <a:rPr lang="en-US" altLang="ko-KR" sz="1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88243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Weight Initialization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9A35F4B-A4A7-40A9-B2ED-6DB848FE7C23}"/>
              </a:ext>
            </a:extLst>
          </p:cNvPr>
          <p:cNvSpPr/>
          <p:nvPr/>
        </p:nvSpPr>
        <p:spPr>
          <a:xfrm>
            <a:off x="0" y="6541972"/>
            <a:ext cx="9144000" cy="30960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  <a:defRPr/>
            </a:pP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제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1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회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TensorFlow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를 활용한 내  손으로 직접 구현하는 심층신경망 </a:t>
            </a:r>
            <a:r>
              <a:rPr lang="en-US" altLang="ko-KR" sz="1050" b="1" dirty="0">
                <a:latin typeface="Arial" pitchFamily="34" charset="0"/>
                <a:ea typeface="굴림" charset="-127"/>
                <a:cs typeface="Arial" pitchFamily="34" charset="0"/>
              </a:rPr>
              <a:t>/  </a:t>
            </a:r>
            <a:r>
              <a:rPr lang="ko-KR" altLang="en-US" sz="1050" b="1" dirty="0">
                <a:latin typeface="Arial" pitchFamily="34" charset="0"/>
                <a:ea typeface="굴림" charset="-127"/>
                <a:cs typeface="Arial" pitchFamily="34" charset="0"/>
              </a:rPr>
              <a:t>딥 러닝 강좌</a:t>
            </a:r>
            <a:endParaRPr lang="en-US" altLang="ko-KR" sz="1050" b="1" dirty="0">
              <a:latin typeface="Arial" pitchFamily="34" charset="0"/>
              <a:ea typeface="굴림" charset="-127"/>
              <a:cs typeface="Arial" pitchFamily="34" charset="0"/>
            </a:endParaRPr>
          </a:p>
          <a:p>
            <a:pPr algn="ctr">
              <a:buFontTx/>
              <a:buNone/>
              <a:defRPr/>
            </a:pPr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ea typeface="굴림" charset="-127"/>
                <a:cs typeface="Arial" pitchFamily="34" charset="0"/>
              </a:rPr>
              <a:t>( 6. 28. 2018 )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가중치 초기화의 중요성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8B8AED-59F4-463D-956D-DA2B3D3A9B6E}"/>
              </a:ext>
            </a:extLst>
          </p:cNvPr>
          <p:cNvSpPr txBox="1"/>
          <p:nvPr/>
        </p:nvSpPr>
        <p:spPr>
          <a:xfrm>
            <a:off x="209550" y="1412496"/>
            <a:ext cx="872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가중치가 큰 경우 값이 과하게 분산될 수 있다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56ECAF7-8708-49A7-99CD-163B5CB402F8}"/>
              </a:ext>
            </a:extLst>
          </p:cNvPr>
          <p:cNvCxnSpPr/>
          <p:nvPr/>
        </p:nvCxnSpPr>
        <p:spPr>
          <a:xfrm>
            <a:off x="762000" y="2019300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B7D02F2-5A2B-464F-8FBD-CCCFD1FD1FC0}"/>
              </a:ext>
            </a:extLst>
          </p:cNvPr>
          <p:cNvCxnSpPr>
            <a:cxnSpLocks/>
          </p:cNvCxnSpPr>
          <p:nvPr/>
        </p:nvCxnSpPr>
        <p:spPr>
          <a:xfrm>
            <a:off x="508000" y="3048000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71E3EA6F-2E2F-4D66-B8C8-885F95D9507E}"/>
              </a:ext>
            </a:extLst>
          </p:cNvPr>
          <p:cNvSpPr/>
          <p:nvPr/>
        </p:nvSpPr>
        <p:spPr>
          <a:xfrm>
            <a:off x="1206500" y="25019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11D0876-80B5-419A-9788-4BD96E979EEA}"/>
              </a:ext>
            </a:extLst>
          </p:cNvPr>
          <p:cNvSpPr/>
          <p:nvPr/>
        </p:nvSpPr>
        <p:spPr>
          <a:xfrm>
            <a:off x="1338581" y="243522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22CEEA0-16FE-4010-B64F-E9E134B23C73}"/>
              </a:ext>
            </a:extLst>
          </p:cNvPr>
          <p:cNvSpPr/>
          <p:nvPr/>
        </p:nvSpPr>
        <p:spPr>
          <a:xfrm>
            <a:off x="1324611" y="263144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F75AE7E-6967-42F2-B150-F63942DA453F}"/>
              </a:ext>
            </a:extLst>
          </p:cNvPr>
          <p:cNvSpPr/>
          <p:nvPr/>
        </p:nvSpPr>
        <p:spPr>
          <a:xfrm>
            <a:off x="1081724" y="260858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C4F1C83-FFD1-4945-881A-8D353E361995}"/>
              </a:ext>
            </a:extLst>
          </p:cNvPr>
          <p:cNvSpPr/>
          <p:nvPr/>
        </p:nvSpPr>
        <p:spPr>
          <a:xfrm>
            <a:off x="1127443" y="24472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55D5B95-23F2-4A67-8B2F-D5CA96DCDB94}"/>
              </a:ext>
            </a:extLst>
          </p:cNvPr>
          <p:cNvCxnSpPr/>
          <p:nvPr/>
        </p:nvCxnSpPr>
        <p:spPr>
          <a:xfrm>
            <a:off x="3670300" y="2019300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8C96DE1-8D9F-46D5-9F5E-A4A25C9DD38D}"/>
              </a:ext>
            </a:extLst>
          </p:cNvPr>
          <p:cNvCxnSpPr>
            <a:cxnSpLocks/>
          </p:cNvCxnSpPr>
          <p:nvPr/>
        </p:nvCxnSpPr>
        <p:spPr>
          <a:xfrm>
            <a:off x="3416300" y="3048000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08E06BB-3D31-4A8F-8749-03E43EA53266}"/>
              </a:ext>
            </a:extLst>
          </p:cNvPr>
          <p:cNvGrpSpPr/>
          <p:nvPr/>
        </p:nvGrpSpPr>
        <p:grpSpPr>
          <a:xfrm>
            <a:off x="3710626" y="2211824"/>
            <a:ext cx="861372" cy="688736"/>
            <a:chOff x="3990024" y="2435225"/>
            <a:chExt cx="302576" cy="241934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BEE33EC-73DA-4F0B-8982-7BFB1CEFDC37}"/>
                </a:ext>
              </a:extLst>
            </p:cNvPr>
            <p:cNvSpPr/>
            <p:nvPr/>
          </p:nvSpPr>
          <p:spPr>
            <a:xfrm>
              <a:off x="4114800" y="25019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FED780F-F8FF-40F1-B834-47AEC2DCC7C0}"/>
                </a:ext>
              </a:extLst>
            </p:cNvPr>
            <p:cNvSpPr/>
            <p:nvPr/>
          </p:nvSpPr>
          <p:spPr>
            <a:xfrm>
              <a:off x="4246881" y="243522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C43CEAC-2BC3-4627-9ADD-09D579716558}"/>
                </a:ext>
              </a:extLst>
            </p:cNvPr>
            <p:cNvSpPr/>
            <p:nvPr/>
          </p:nvSpPr>
          <p:spPr>
            <a:xfrm>
              <a:off x="4232911" y="263144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75619497-DB37-4449-AF82-80C1B01216AD}"/>
                </a:ext>
              </a:extLst>
            </p:cNvPr>
            <p:cNvSpPr/>
            <p:nvPr/>
          </p:nvSpPr>
          <p:spPr>
            <a:xfrm>
              <a:off x="3990024" y="260858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7BD442DD-BFE4-4AD5-AFDD-02103703B3A6}"/>
                </a:ext>
              </a:extLst>
            </p:cNvPr>
            <p:cNvSpPr/>
            <p:nvPr/>
          </p:nvSpPr>
          <p:spPr>
            <a:xfrm>
              <a:off x="4035743" y="244728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8987DDF-0059-443B-8E7E-4C16B3003A08}"/>
              </a:ext>
            </a:extLst>
          </p:cNvPr>
          <p:cNvCxnSpPr/>
          <p:nvPr/>
        </p:nvCxnSpPr>
        <p:spPr>
          <a:xfrm>
            <a:off x="6542085" y="2019300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FDC2267-9BE9-4BB2-8037-24616D7A9D70}"/>
              </a:ext>
            </a:extLst>
          </p:cNvPr>
          <p:cNvCxnSpPr>
            <a:cxnSpLocks/>
          </p:cNvCxnSpPr>
          <p:nvPr/>
        </p:nvCxnSpPr>
        <p:spPr>
          <a:xfrm>
            <a:off x="6288085" y="3048000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3C0EC99-C52F-4CFA-9674-D44819330292}"/>
              </a:ext>
            </a:extLst>
          </p:cNvPr>
          <p:cNvSpPr/>
          <p:nvPr/>
        </p:nvSpPr>
        <p:spPr>
          <a:xfrm flipV="1">
            <a:off x="6842716" y="2134451"/>
            <a:ext cx="274664" cy="2746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20AB331-7AC8-406B-9A6B-69F27D9CD773}"/>
              </a:ext>
            </a:extLst>
          </p:cNvPr>
          <p:cNvSpPr/>
          <p:nvPr/>
        </p:nvSpPr>
        <p:spPr>
          <a:xfrm flipV="1">
            <a:off x="8061815" y="1555152"/>
            <a:ext cx="226676" cy="226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C22D2614-252C-4063-93DC-B285DB33B374}"/>
              </a:ext>
            </a:extLst>
          </p:cNvPr>
          <p:cNvSpPr/>
          <p:nvPr/>
        </p:nvSpPr>
        <p:spPr>
          <a:xfrm flipV="1">
            <a:off x="7956798" y="3351944"/>
            <a:ext cx="183902" cy="1839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F2AABE6-D82D-441D-86BF-A116C1CA4B3E}"/>
              </a:ext>
            </a:extLst>
          </p:cNvPr>
          <p:cNvSpPr/>
          <p:nvPr/>
        </p:nvSpPr>
        <p:spPr>
          <a:xfrm flipH="1" flipV="1">
            <a:off x="5736148" y="3122158"/>
            <a:ext cx="229786" cy="2297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FE02041-52A6-44BC-91C3-E347AB85D31D}"/>
              </a:ext>
            </a:extLst>
          </p:cNvPr>
          <p:cNvSpPr/>
          <p:nvPr/>
        </p:nvSpPr>
        <p:spPr>
          <a:xfrm flipV="1">
            <a:off x="6159500" y="1672429"/>
            <a:ext cx="210438" cy="2104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3E5CF847-FFB5-44FB-AA70-BD752C3DC710}"/>
              </a:ext>
            </a:extLst>
          </p:cNvPr>
          <p:cNvSpPr/>
          <p:nvPr/>
        </p:nvSpPr>
        <p:spPr>
          <a:xfrm>
            <a:off x="2768600" y="2435225"/>
            <a:ext cx="169920" cy="24193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83499706-4E33-4E97-90A4-665D8A8595F1}"/>
              </a:ext>
            </a:extLst>
          </p:cNvPr>
          <p:cNvSpPr/>
          <p:nvPr/>
        </p:nvSpPr>
        <p:spPr>
          <a:xfrm>
            <a:off x="5472082" y="2435225"/>
            <a:ext cx="169920" cy="24193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5DCD56-1379-4D84-9135-B2F44CF65804}"/>
              </a:ext>
            </a:extLst>
          </p:cNvPr>
          <p:cNvSpPr txBox="1"/>
          <p:nvPr/>
        </p:nvSpPr>
        <p:spPr>
          <a:xfrm>
            <a:off x="209550" y="4082163"/>
            <a:ext cx="872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가중치가 작은 경우 값이 지나치게 </a:t>
            </a:r>
            <a:r>
              <a:rPr lang="en-US" altLang="ko-KR" dirty="0"/>
              <a:t>0</a:t>
            </a:r>
            <a:r>
              <a:rPr lang="ko-KR" altLang="en-US" dirty="0"/>
              <a:t>에 수렴할 수 있다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C0E658EA-B5E7-494F-92A3-50ADCDEF8CD4}"/>
              </a:ext>
            </a:extLst>
          </p:cNvPr>
          <p:cNvCxnSpPr/>
          <p:nvPr/>
        </p:nvCxnSpPr>
        <p:spPr>
          <a:xfrm>
            <a:off x="762000" y="4975239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1E2F44C-32D5-44CD-BE33-A5E84E1C3C62}"/>
              </a:ext>
            </a:extLst>
          </p:cNvPr>
          <p:cNvCxnSpPr>
            <a:cxnSpLocks/>
          </p:cNvCxnSpPr>
          <p:nvPr/>
        </p:nvCxnSpPr>
        <p:spPr>
          <a:xfrm>
            <a:off x="508000" y="6003939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AE100334-B2DF-497B-B19C-7AE0FDD8715A}"/>
              </a:ext>
            </a:extLst>
          </p:cNvPr>
          <p:cNvSpPr/>
          <p:nvPr/>
        </p:nvSpPr>
        <p:spPr>
          <a:xfrm>
            <a:off x="1206500" y="545783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745FF9AA-51F7-48C5-83F2-8AD1762B1E5C}"/>
              </a:ext>
            </a:extLst>
          </p:cNvPr>
          <p:cNvSpPr/>
          <p:nvPr/>
        </p:nvSpPr>
        <p:spPr>
          <a:xfrm>
            <a:off x="1338581" y="539116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BB40037-5BDB-4CC4-AA72-D48541AB6990}"/>
              </a:ext>
            </a:extLst>
          </p:cNvPr>
          <p:cNvSpPr/>
          <p:nvPr/>
        </p:nvSpPr>
        <p:spPr>
          <a:xfrm>
            <a:off x="1324611" y="558737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76548702-35C4-4919-A7E6-62D59E1EBB94}"/>
              </a:ext>
            </a:extLst>
          </p:cNvPr>
          <p:cNvSpPr/>
          <p:nvPr/>
        </p:nvSpPr>
        <p:spPr>
          <a:xfrm>
            <a:off x="1081724" y="556451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B171CF05-2328-4887-B259-223321454D13}"/>
              </a:ext>
            </a:extLst>
          </p:cNvPr>
          <p:cNvSpPr/>
          <p:nvPr/>
        </p:nvSpPr>
        <p:spPr>
          <a:xfrm>
            <a:off x="1127443" y="540322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E16F597D-BCF2-4F7B-B7F6-25B4D7336B80}"/>
              </a:ext>
            </a:extLst>
          </p:cNvPr>
          <p:cNvCxnSpPr/>
          <p:nvPr/>
        </p:nvCxnSpPr>
        <p:spPr>
          <a:xfrm>
            <a:off x="3670300" y="4975239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A9BA8DD-FC74-4261-BC1E-ACE4D4956956}"/>
              </a:ext>
            </a:extLst>
          </p:cNvPr>
          <p:cNvCxnSpPr>
            <a:cxnSpLocks/>
          </p:cNvCxnSpPr>
          <p:nvPr/>
        </p:nvCxnSpPr>
        <p:spPr>
          <a:xfrm>
            <a:off x="3416300" y="6003939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D70A313-B1D2-4734-90D7-BEB5B3A2EFC1}"/>
              </a:ext>
            </a:extLst>
          </p:cNvPr>
          <p:cNvGrpSpPr/>
          <p:nvPr/>
        </p:nvGrpSpPr>
        <p:grpSpPr>
          <a:xfrm>
            <a:off x="3798240" y="5649655"/>
            <a:ext cx="267598" cy="213966"/>
            <a:chOff x="3990024" y="2435225"/>
            <a:chExt cx="302576" cy="241934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9AA6E21-86FF-4489-AAB2-AC2E5DD53503}"/>
                </a:ext>
              </a:extLst>
            </p:cNvPr>
            <p:cNvSpPr/>
            <p:nvPr/>
          </p:nvSpPr>
          <p:spPr>
            <a:xfrm>
              <a:off x="4114800" y="25019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D8EED2B7-629B-4957-B567-CE82ACBB1BFC}"/>
                </a:ext>
              </a:extLst>
            </p:cNvPr>
            <p:cNvSpPr/>
            <p:nvPr/>
          </p:nvSpPr>
          <p:spPr>
            <a:xfrm>
              <a:off x="4246881" y="243522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9BC8E080-05E3-4C6F-A869-67CB1F4E8F87}"/>
                </a:ext>
              </a:extLst>
            </p:cNvPr>
            <p:cNvSpPr/>
            <p:nvPr/>
          </p:nvSpPr>
          <p:spPr>
            <a:xfrm>
              <a:off x="4232911" y="263144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6E45393-066E-4A1E-8A6D-0F717C5C32B4}"/>
                </a:ext>
              </a:extLst>
            </p:cNvPr>
            <p:cNvSpPr/>
            <p:nvPr/>
          </p:nvSpPr>
          <p:spPr>
            <a:xfrm>
              <a:off x="3990024" y="260858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8C3001D-C50B-4902-81D8-59711D4DE6FA}"/>
                </a:ext>
              </a:extLst>
            </p:cNvPr>
            <p:cNvSpPr/>
            <p:nvPr/>
          </p:nvSpPr>
          <p:spPr>
            <a:xfrm>
              <a:off x="4035743" y="244728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2C99C05D-9F4D-4040-A3A8-070A85F43D91}"/>
              </a:ext>
            </a:extLst>
          </p:cNvPr>
          <p:cNvCxnSpPr/>
          <p:nvPr/>
        </p:nvCxnSpPr>
        <p:spPr>
          <a:xfrm>
            <a:off x="6542085" y="4975239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4D12BD2-262C-4A38-A58C-7CB41122FD2D}"/>
              </a:ext>
            </a:extLst>
          </p:cNvPr>
          <p:cNvCxnSpPr>
            <a:cxnSpLocks/>
          </p:cNvCxnSpPr>
          <p:nvPr/>
        </p:nvCxnSpPr>
        <p:spPr>
          <a:xfrm>
            <a:off x="6288085" y="6003939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711F368F-2CC6-488B-A4A6-4FBDBD495CF3}"/>
              </a:ext>
            </a:extLst>
          </p:cNvPr>
          <p:cNvSpPr/>
          <p:nvPr/>
        </p:nvSpPr>
        <p:spPr>
          <a:xfrm>
            <a:off x="2768600" y="5391164"/>
            <a:ext cx="169920" cy="24193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화살표: 오른쪽 64">
            <a:extLst>
              <a:ext uri="{FF2B5EF4-FFF2-40B4-BE49-F238E27FC236}">
                <a16:creationId xmlns:a16="http://schemas.microsoft.com/office/drawing/2014/main" id="{3F84EC2F-16D2-47BC-A24D-62F94A6F71F6}"/>
              </a:ext>
            </a:extLst>
          </p:cNvPr>
          <p:cNvSpPr/>
          <p:nvPr/>
        </p:nvSpPr>
        <p:spPr>
          <a:xfrm>
            <a:off x="5472082" y="5391164"/>
            <a:ext cx="169920" cy="24193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5868FDF-8783-4C13-A812-B854324D436C}"/>
              </a:ext>
            </a:extLst>
          </p:cNvPr>
          <p:cNvGrpSpPr/>
          <p:nvPr/>
        </p:nvGrpSpPr>
        <p:grpSpPr>
          <a:xfrm>
            <a:off x="6562863" y="5832623"/>
            <a:ext cx="167358" cy="133816"/>
            <a:chOff x="3990024" y="2435225"/>
            <a:chExt cx="302576" cy="241934"/>
          </a:xfrm>
        </p:grpSpPr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67BF0511-8BD0-4A1C-BA75-BC675C77E390}"/>
                </a:ext>
              </a:extLst>
            </p:cNvPr>
            <p:cNvSpPr/>
            <p:nvPr/>
          </p:nvSpPr>
          <p:spPr>
            <a:xfrm>
              <a:off x="4114800" y="250190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E4C039C8-95B1-4DCF-A943-A064F587C01B}"/>
                </a:ext>
              </a:extLst>
            </p:cNvPr>
            <p:cNvSpPr/>
            <p:nvPr/>
          </p:nvSpPr>
          <p:spPr>
            <a:xfrm>
              <a:off x="4246881" y="243522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D6CC990E-C9A3-4672-8463-CD7E32353B1A}"/>
                </a:ext>
              </a:extLst>
            </p:cNvPr>
            <p:cNvSpPr/>
            <p:nvPr/>
          </p:nvSpPr>
          <p:spPr>
            <a:xfrm>
              <a:off x="4232911" y="263144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24196F72-0CC7-44BC-A0EC-BCFBEB87F7A8}"/>
                </a:ext>
              </a:extLst>
            </p:cNvPr>
            <p:cNvSpPr/>
            <p:nvPr/>
          </p:nvSpPr>
          <p:spPr>
            <a:xfrm>
              <a:off x="3990024" y="2608580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47E0B923-7F79-4549-8D08-44878B45F11A}"/>
                </a:ext>
              </a:extLst>
            </p:cNvPr>
            <p:cNvSpPr/>
            <p:nvPr/>
          </p:nvSpPr>
          <p:spPr>
            <a:xfrm>
              <a:off x="4035743" y="2447289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07153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Weight Initialization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가중치 초기화의 방법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94A817-4D85-43C8-90BD-23F7B167B5DD}"/>
              </a:ext>
            </a:extLst>
          </p:cNvPr>
          <p:cNvSpPr txBox="1"/>
          <p:nvPr/>
        </p:nvSpPr>
        <p:spPr>
          <a:xfrm>
            <a:off x="233953" y="1270000"/>
            <a:ext cx="778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2. </a:t>
            </a:r>
            <a:r>
              <a:rPr lang="ko-KR" altLang="en-US" dirty="0"/>
              <a:t>작은 표준편차를 사용하여 초기화 </a:t>
            </a:r>
            <a:r>
              <a:rPr lang="en-US" altLang="ko-KR" dirty="0"/>
              <a:t>– </a:t>
            </a:r>
            <a:r>
              <a:rPr lang="ko-KR" altLang="en-US" dirty="0"/>
              <a:t>평균</a:t>
            </a:r>
            <a:r>
              <a:rPr lang="en-US" altLang="ko-KR" dirty="0"/>
              <a:t>0, </a:t>
            </a:r>
            <a:r>
              <a:rPr lang="ko-KR" altLang="en-US" dirty="0"/>
              <a:t>표준편차가 </a:t>
            </a:r>
            <a:r>
              <a:rPr lang="en-US" altLang="ko-KR" dirty="0"/>
              <a:t>0.01 (</a:t>
            </a:r>
            <a:r>
              <a:rPr lang="ko-KR" altLang="en-US" dirty="0"/>
              <a:t>기존 방법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5362192-3F23-4ACE-B79C-BC0D20290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72" b="69119"/>
          <a:stretch/>
        </p:blipFill>
        <p:spPr>
          <a:xfrm>
            <a:off x="0" y="1732395"/>
            <a:ext cx="8762871" cy="1384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923869C-0A93-4368-A992-3771A96F7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025" y="3209758"/>
            <a:ext cx="3865563" cy="283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5485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Weight Initialization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가중치 초기화의 방법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94A817-4D85-43C8-90BD-23F7B167B5DD}"/>
              </a:ext>
            </a:extLst>
          </p:cNvPr>
          <p:cNvSpPr txBox="1"/>
          <p:nvPr/>
        </p:nvSpPr>
        <p:spPr>
          <a:xfrm>
            <a:off x="233953" y="1270000"/>
            <a:ext cx="385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3. </a:t>
            </a:r>
            <a:r>
              <a:rPr lang="ko-KR" altLang="en-US" dirty="0"/>
              <a:t>발전된 방법 </a:t>
            </a:r>
            <a:r>
              <a:rPr lang="en-US" altLang="ko-KR" dirty="0"/>
              <a:t>: Xavier Initialization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5362192-3F23-4ACE-B79C-BC0D20290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72" b="69119"/>
          <a:stretch/>
        </p:blipFill>
        <p:spPr>
          <a:xfrm>
            <a:off x="0" y="2733863"/>
            <a:ext cx="8762871" cy="13843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85F1BC4-F8A0-4088-B8B9-F0FE86F933A0}"/>
              </a:ext>
            </a:extLst>
          </p:cNvPr>
          <p:cNvSpPr/>
          <p:nvPr/>
        </p:nvSpPr>
        <p:spPr>
          <a:xfrm>
            <a:off x="1484086" y="1677036"/>
            <a:ext cx="61758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 w = </a:t>
            </a:r>
            <a:r>
              <a:rPr lang="en-US" altLang="ko-KR" b="1" dirty="0" err="1"/>
              <a:t>np.random.randn</a:t>
            </a:r>
            <a:r>
              <a:rPr lang="en-US" altLang="ko-KR" b="1" dirty="0"/>
              <a:t>(</a:t>
            </a:r>
            <a:r>
              <a:rPr lang="en-US" altLang="ko-KR" b="1" dirty="0" err="1"/>
              <a:t>n_input</a:t>
            </a:r>
            <a:r>
              <a:rPr lang="en-US" altLang="ko-KR" b="1" dirty="0"/>
              <a:t>, </a:t>
            </a:r>
            <a:r>
              <a:rPr lang="en-US" altLang="ko-KR" b="1" dirty="0" err="1"/>
              <a:t>n_output</a:t>
            </a:r>
            <a:r>
              <a:rPr lang="en-US" altLang="ko-KR" b="1" dirty="0"/>
              <a:t>) / sqrt(</a:t>
            </a:r>
            <a:r>
              <a:rPr lang="en-US" altLang="ko-KR" b="1" dirty="0" err="1"/>
              <a:t>n_input</a:t>
            </a:r>
            <a:r>
              <a:rPr lang="en-US" altLang="ko-KR" b="1" dirty="0"/>
              <a:t>) 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9E4CB-C4A0-4962-9468-17E091C7D295}"/>
              </a:ext>
            </a:extLst>
          </p:cNvPr>
          <p:cNvSpPr txBox="1"/>
          <p:nvPr/>
        </p:nvSpPr>
        <p:spPr>
          <a:xfrm>
            <a:off x="823813" y="2147077"/>
            <a:ext cx="7496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=&gt; </a:t>
            </a:r>
            <a:r>
              <a:rPr lang="ko-KR" altLang="en-US" sz="1400" dirty="0"/>
              <a:t>단순히 작은 값의 표준편차를 갖는 형태로 초기화 하는 것이 아닌</a:t>
            </a:r>
            <a:r>
              <a:rPr lang="en-US" altLang="ko-KR" sz="1400" dirty="0"/>
              <a:t>, </a:t>
            </a:r>
            <a:r>
              <a:rPr lang="ko-KR" altLang="en-US" sz="1400" dirty="0"/>
              <a:t>표준 정규 분포를 입력개수의 표준편차로 나누어 주는 방법을 사용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04C8CE37-0347-4252-883C-015F07F6445A}"/>
              </a:ext>
            </a:extLst>
          </p:cNvPr>
          <p:cNvSpPr/>
          <p:nvPr/>
        </p:nvSpPr>
        <p:spPr>
          <a:xfrm>
            <a:off x="4090906" y="4110568"/>
            <a:ext cx="481094" cy="3096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8CBE75-5CCA-4149-AF34-202C11E44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82894"/>
            <a:ext cx="5358059" cy="2512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B7A556-5983-476D-BA87-609CE4C62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96870"/>
            <a:ext cx="9144000" cy="1299625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21A6D44-B302-42CA-B0EA-97E5BEE84C83}"/>
              </a:ext>
            </a:extLst>
          </p:cNvPr>
          <p:cNvCxnSpPr/>
          <p:nvPr/>
        </p:nvCxnSpPr>
        <p:spPr>
          <a:xfrm>
            <a:off x="2007476" y="5617778"/>
            <a:ext cx="699989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A5CAE68-593D-4500-A2B8-2CB8E294860F}"/>
              </a:ext>
            </a:extLst>
          </p:cNvPr>
          <p:cNvCxnSpPr>
            <a:cxnSpLocks/>
          </p:cNvCxnSpPr>
          <p:nvPr/>
        </p:nvCxnSpPr>
        <p:spPr>
          <a:xfrm>
            <a:off x="397212" y="4834151"/>
            <a:ext cx="4910512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8290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</a:t>
            </a:r>
            <a:r>
              <a:rPr lang="en-US" altLang="ko-KR" sz="2400" b="1" dirty="0" err="1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AdamOptimizer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189136-EFBF-422A-9D52-983395385520}"/>
              </a:ext>
            </a:extLst>
          </p:cNvPr>
          <p:cNvSpPr txBox="1"/>
          <p:nvPr/>
        </p:nvSpPr>
        <p:spPr>
          <a:xfrm>
            <a:off x="349142" y="342839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35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0FF2BF0-54A0-46C7-AA3F-F9F769B28704}"/>
              </a:ext>
            </a:extLst>
          </p:cNvPr>
          <p:cNvSpPr/>
          <p:nvPr/>
        </p:nvSpPr>
        <p:spPr>
          <a:xfrm>
            <a:off x="734185" y="1244975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2. CNN </a:t>
            </a:r>
            <a:r>
              <a:rPr lang="ko-KR" altLang="en-US" sz="1400" b="1" dirty="0"/>
              <a:t>성능 향상을 위한 기법들</a:t>
            </a:r>
            <a:endParaRPr lang="en-US" altLang="ko-KR" sz="1400" b="1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ReLU</a:t>
            </a:r>
            <a:endParaRPr lang="en-US" altLang="ko-KR" sz="1400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Initializer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Optimizer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Batch Normalization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Dropout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Regularization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(Advanced)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Data Augmentation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Ensemble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4CE373-FE59-4E67-A7E4-5E170B8896A3}"/>
              </a:ext>
            </a:extLst>
          </p:cNvPr>
          <p:cNvSpPr txBox="1"/>
          <p:nvPr/>
        </p:nvSpPr>
        <p:spPr>
          <a:xfrm>
            <a:off x="206931" y="798433"/>
            <a:ext cx="76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목차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85226F-4F58-40EE-A89B-856E771759DE}"/>
              </a:ext>
            </a:extLst>
          </p:cNvPr>
          <p:cNvSpPr txBox="1"/>
          <p:nvPr/>
        </p:nvSpPr>
        <p:spPr>
          <a:xfrm>
            <a:off x="734185" y="1153407"/>
            <a:ext cx="341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Cifar10 Image Classification Dataset </a:t>
            </a:r>
            <a:r>
              <a:rPr lang="ko-KR" altLang="en-US" sz="1400" b="1" dirty="0"/>
              <a:t>소개</a:t>
            </a:r>
            <a:br>
              <a:rPr lang="en-US" altLang="ko-KR" sz="1400" b="1" dirty="0"/>
            </a:br>
            <a:endParaRPr lang="ko-KR" altLang="en-US" sz="1400" b="1" dirty="0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A9DA4044-E256-491E-A02E-7C98E9A04742}"/>
              </a:ext>
            </a:extLst>
          </p:cNvPr>
          <p:cNvSpPr/>
          <p:nvPr/>
        </p:nvSpPr>
        <p:spPr>
          <a:xfrm flipH="1">
            <a:off x="2243420" y="2365660"/>
            <a:ext cx="300502" cy="17004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2632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</a:t>
            </a:r>
            <a:r>
              <a:rPr lang="en-US" altLang="ko-KR" sz="2400" b="1" dirty="0" err="1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AdamOptimizer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AdamOptimizer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사용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D27B73B3-9C5D-4A72-9D62-1D6BF199E220}"/>
              </a:ext>
            </a:extLst>
          </p:cNvPr>
          <p:cNvSpPr/>
          <p:nvPr/>
        </p:nvSpPr>
        <p:spPr>
          <a:xfrm>
            <a:off x="4056742" y="3110396"/>
            <a:ext cx="1030515" cy="4857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5265B6-D551-445E-A1FD-5E437FFD8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1064"/>
            <a:ext cx="9144000" cy="146455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184ACAA-CF8B-4ED0-9843-AE9C704B6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05041"/>
            <a:ext cx="9144000" cy="1455576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6F57778-7B30-4CA0-B71A-F21F50EC86EE}"/>
              </a:ext>
            </a:extLst>
          </p:cNvPr>
          <p:cNvCxnSpPr/>
          <p:nvPr/>
        </p:nvCxnSpPr>
        <p:spPr>
          <a:xfrm>
            <a:off x="2159876" y="5722883"/>
            <a:ext cx="268539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1640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</a:t>
            </a:r>
            <a:r>
              <a:rPr lang="en-US" altLang="ko-KR" sz="2400" b="1" dirty="0" err="1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AdamOptimizer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Local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minima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E51C5BF-E1A7-4C38-9565-FA3B68747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533" y="4457788"/>
            <a:ext cx="2514602" cy="196348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1DD128-336F-404E-9FF2-E26509BE8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427" y="1611816"/>
            <a:ext cx="2770814" cy="207811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C0F4070-85EB-4865-839E-0CF0F2AC5419}"/>
              </a:ext>
            </a:extLst>
          </p:cNvPr>
          <p:cNvSpPr txBox="1"/>
          <p:nvPr/>
        </p:nvSpPr>
        <p:spPr>
          <a:xfrm>
            <a:off x="217016" y="1198866"/>
            <a:ext cx="5747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Local minima</a:t>
            </a:r>
            <a:r>
              <a:rPr lang="ko-KR" altLang="en-US" b="1" dirty="0"/>
              <a:t>에 갇혀서 학습이 진행되지 않을 수 있다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372422-158B-42E6-BE0C-1B97077824D4}"/>
              </a:ext>
            </a:extLst>
          </p:cNvPr>
          <p:cNvSpPr txBox="1"/>
          <p:nvPr/>
        </p:nvSpPr>
        <p:spPr>
          <a:xfrm>
            <a:off x="217016" y="3945880"/>
            <a:ext cx="8647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그러나 최근 연구에 따르면 이러한 </a:t>
            </a:r>
            <a:r>
              <a:rPr lang="en-US" altLang="ko-KR" b="1" dirty="0"/>
              <a:t>Local minima</a:t>
            </a:r>
            <a:r>
              <a:rPr lang="ko-KR" altLang="en-US" b="1" dirty="0"/>
              <a:t>는 차원수가 증가함에 따라 기하급수적으로 등장확률이 </a:t>
            </a:r>
            <a:r>
              <a:rPr lang="ko-KR" altLang="en-US" b="1" dirty="0" err="1"/>
              <a:t>희박해지며</a:t>
            </a:r>
            <a:r>
              <a:rPr lang="ko-KR" altLang="en-US" b="1" dirty="0"/>
              <a:t> 대부분은 </a:t>
            </a:r>
            <a:r>
              <a:rPr lang="en-US" altLang="ko-KR" b="1" dirty="0"/>
              <a:t>Saddle point </a:t>
            </a:r>
            <a:r>
              <a:rPr lang="ko-KR" altLang="en-US" b="1" dirty="0"/>
              <a:t>이기 때문에 크게 문제가 되지 않는다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0770561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</a:t>
            </a:r>
            <a:r>
              <a:rPr lang="en-US" altLang="ko-KR" sz="2400" b="1" dirty="0" err="1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AdamOptimizer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오차 곡면의 평평한 구간 문제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A410C3-B76B-42BB-AB45-DB8051F8E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626" y="2025080"/>
            <a:ext cx="5848748" cy="280784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3909C30-6063-4EAE-9CCB-8AAB7D2E25BC}"/>
              </a:ext>
            </a:extLst>
          </p:cNvPr>
          <p:cNvCxnSpPr/>
          <p:nvPr/>
        </p:nvCxnSpPr>
        <p:spPr>
          <a:xfrm flipV="1">
            <a:off x="1397000" y="3429000"/>
            <a:ext cx="1130300" cy="14039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5E7BB05-5C6F-42E0-BF7A-62FCD680F9D8}"/>
              </a:ext>
            </a:extLst>
          </p:cNvPr>
          <p:cNvSpPr txBox="1"/>
          <p:nvPr/>
        </p:nvSpPr>
        <p:spPr>
          <a:xfrm>
            <a:off x="587483" y="4958244"/>
            <a:ext cx="1645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Local</a:t>
            </a:r>
            <a:r>
              <a:rPr lang="ko-KR" altLang="en-US" b="1" dirty="0"/>
              <a:t> </a:t>
            </a:r>
            <a:r>
              <a:rPr lang="en-US" altLang="ko-KR" b="1" dirty="0"/>
              <a:t>minimum</a:t>
            </a:r>
            <a:endParaRPr lang="ko-KR" altLang="en-US" b="1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A744648-A729-4048-8494-2CD934449474}"/>
              </a:ext>
            </a:extLst>
          </p:cNvPr>
          <p:cNvCxnSpPr>
            <a:cxnSpLocks/>
          </p:cNvCxnSpPr>
          <p:nvPr/>
        </p:nvCxnSpPr>
        <p:spPr>
          <a:xfrm flipV="1">
            <a:off x="3298286" y="3113624"/>
            <a:ext cx="1" cy="23203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3BCC087-EC5D-4EAD-8A93-036A0D6E5308}"/>
              </a:ext>
            </a:extLst>
          </p:cNvPr>
          <p:cNvSpPr txBox="1"/>
          <p:nvPr/>
        </p:nvSpPr>
        <p:spPr>
          <a:xfrm>
            <a:off x="1739056" y="5504714"/>
            <a:ext cx="2912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*Plateau with small gradient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A00A15-CEA3-4084-8AF5-1F27CE33A84B}"/>
              </a:ext>
            </a:extLst>
          </p:cNvPr>
          <p:cNvSpPr txBox="1"/>
          <p:nvPr/>
        </p:nvSpPr>
        <p:spPr>
          <a:xfrm>
            <a:off x="217016" y="1198866"/>
            <a:ext cx="6205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실제로는 경사가 작은 평평한 구간이 더욱 큰 문제로 작용</a:t>
            </a:r>
          </a:p>
        </p:txBody>
      </p:sp>
    </p:spTree>
    <p:extLst>
      <p:ext uri="{BB962C8B-B14F-4D97-AF65-F5344CB8AC3E}">
        <p14:creationId xmlns:p14="http://schemas.microsoft.com/office/powerpoint/2010/main" val="37886306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</a:t>
            </a:r>
            <a:r>
              <a:rPr lang="en-US" altLang="ko-KR" sz="2400" b="1" dirty="0" err="1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AdamOptimizer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Momentum (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관성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2D2A80-8815-45DB-AADB-95642C128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00" y="1309739"/>
            <a:ext cx="4851400" cy="37559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3BA755-8DE2-4CAE-9B5F-D7D3812395AF}"/>
              </a:ext>
            </a:extLst>
          </p:cNvPr>
          <p:cNvSpPr txBox="1"/>
          <p:nvPr/>
        </p:nvSpPr>
        <p:spPr>
          <a:xfrm>
            <a:off x="921657" y="5480651"/>
            <a:ext cx="730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진행 방향에 따른 </a:t>
            </a:r>
            <a:r>
              <a:rPr lang="en-US" altLang="ko-KR" b="1" dirty="0"/>
              <a:t>Momentum</a:t>
            </a:r>
            <a:r>
              <a:rPr lang="ko-KR" altLang="en-US" b="1" dirty="0"/>
              <a:t> </a:t>
            </a:r>
            <a:r>
              <a:rPr lang="en-US" altLang="ko-KR" b="1" dirty="0"/>
              <a:t>(</a:t>
            </a:r>
            <a:r>
              <a:rPr lang="ko-KR" altLang="en-US" b="1" dirty="0"/>
              <a:t>관성</a:t>
            </a:r>
            <a:r>
              <a:rPr lang="en-US" altLang="ko-KR" b="1" dirty="0"/>
              <a:t>) </a:t>
            </a:r>
            <a:r>
              <a:rPr lang="ko-KR" altLang="en-US" b="1" dirty="0"/>
              <a:t>을 주어 경사가 급감해도 학습이 진행될 수 있도록 한다</a:t>
            </a:r>
          </a:p>
        </p:txBody>
      </p:sp>
    </p:spTree>
    <p:extLst>
      <p:ext uri="{BB962C8B-B14F-4D97-AF65-F5344CB8AC3E}">
        <p14:creationId xmlns:p14="http://schemas.microsoft.com/office/powerpoint/2010/main" val="16124318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</a:t>
            </a:r>
            <a:r>
              <a:rPr lang="en-US" altLang="ko-KR" sz="2400" b="1" dirty="0" err="1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AdamOptimizer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AdamOptimizer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사용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D27B73B3-9C5D-4A72-9D62-1D6BF199E220}"/>
              </a:ext>
            </a:extLst>
          </p:cNvPr>
          <p:cNvSpPr/>
          <p:nvPr/>
        </p:nvSpPr>
        <p:spPr>
          <a:xfrm>
            <a:off x="4056742" y="3110396"/>
            <a:ext cx="1030515" cy="4857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5265B6-D551-445E-A1FD-5E437FFD8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1064"/>
            <a:ext cx="9144000" cy="146455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184ACAA-CF8B-4ED0-9843-AE9C704B6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05041"/>
            <a:ext cx="9144000" cy="1455576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6F57778-7B30-4CA0-B71A-F21F50EC86EE}"/>
              </a:ext>
            </a:extLst>
          </p:cNvPr>
          <p:cNvCxnSpPr/>
          <p:nvPr/>
        </p:nvCxnSpPr>
        <p:spPr>
          <a:xfrm>
            <a:off x="2159876" y="5722883"/>
            <a:ext cx="268539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8057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35E21BC-E8E3-4FB7-B6DA-F3F57E843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852612"/>
            <a:ext cx="7162800" cy="3152775"/>
          </a:xfrm>
          <a:prstGeom prst="rect">
            <a:avLst/>
          </a:prstGeom>
        </p:spPr>
      </p:pic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</a:t>
            </a:r>
            <a:r>
              <a:rPr lang="en-US" altLang="ko-KR" sz="2400" b="1" dirty="0" err="1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AdamOptimizer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ReLU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 + Xavier initializer + </a:t>
            </a:r>
            <a:r>
              <a:rPr lang="en-US" altLang="ko-KR" sz="2000" b="1" dirty="0" err="1">
                <a:latin typeface="Arial Narrow" pitchFamily="34" charset="0"/>
                <a:cs typeface="Arial" pitchFamily="34" charset="0"/>
              </a:rPr>
              <a:t>AdamOptimizer</a:t>
            </a:r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성능 평가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EFFAED-D4EB-4397-B592-48F84D42FAE2}"/>
              </a:ext>
            </a:extLst>
          </p:cNvPr>
          <p:cNvSpPr/>
          <p:nvPr/>
        </p:nvSpPr>
        <p:spPr>
          <a:xfrm>
            <a:off x="625366" y="2459419"/>
            <a:ext cx="7903778" cy="63062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87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5F839F0-A0AF-4532-98F4-E22B5E94D8E1}"/>
              </a:ext>
            </a:extLst>
          </p:cNvPr>
          <p:cNvGraphicFramePr>
            <a:graphicFrameLocks noGrp="1"/>
          </p:cNvGraphicFramePr>
          <p:nvPr/>
        </p:nvGraphicFramePr>
        <p:xfrm>
          <a:off x="452556" y="1887437"/>
          <a:ext cx="8238890" cy="366294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74972">
                  <a:extLst>
                    <a:ext uri="{9D8B030D-6E8A-4147-A177-3AD203B41FA5}">
                      <a16:colId xmlns:a16="http://schemas.microsoft.com/office/drawing/2014/main" val="2698635161"/>
                    </a:ext>
                  </a:extLst>
                </a:gridCol>
                <a:gridCol w="2008415">
                  <a:extLst>
                    <a:ext uri="{9D8B030D-6E8A-4147-A177-3AD203B41FA5}">
                      <a16:colId xmlns:a16="http://schemas.microsoft.com/office/drawing/2014/main" val="435197525"/>
                    </a:ext>
                  </a:extLst>
                </a:gridCol>
                <a:gridCol w="2233000">
                  <a:extLst>
                    <a:ext uri="{9D8B030D-6E8A-4147-A177-3AD203B41FA5}">
                      <a16:colId xmlns:a16="http://schemas.microsoft.com/office/drawing/2014/main" val="3378240658"/>
                    </a:ext>
                  </a:extLst>
                </a:gridCol>
                <a:gridCol w="2322503">
                  <a:extLst>
                    <a:ext uri="{9D8B030D-6E8A-4147-A177-3AD203B41FA5}">
                      <a16:colId xmlns:a16="http://schemas.microsoft.com/office/drawing/2014/main" val="2070061685"/>
                    </a:ext>
                  </a:extLst>
                </a:gridCol>
              </a:tblGrid>
              <a:tr h="27033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MNIST</a:t>
                      </a:r>
                      <a:endParaRPr lang="ko-KR" altLang="en-US" sz="14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CIFAR-10,100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IMAGENET</a:t>
                      </a:r>
                      <a:endParaRPr lang="ko-KR" altLang="en-US" sz="1400" b="1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29652425"/>
                  </a:ext>
                </a:extLst>
              </a:tr>
              <a:tr h="1449254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03855081"/>
                  </a:ext>
                </a:extLst>
              </a:tr>
              <a:tr h="4829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Num Channel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 (Gray scale)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 (R, G, B)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 (R, G, B)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89926142"/>
                  </a:ext>
                </a:extLst>
              </a:tr>
              <a:tr h="4829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Num Classes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10 , 100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1000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24385899"/>
                  </a:ext>
                </a:extLst>
              </a:tr>
              <a:tr h="48293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/>
                        <a:t>Resolution</a:t>
                      </a:r>
                      <a:endParaRPr lang="ko-KR" altLang="en-US" sz="1400" b="1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28 * 28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32 * 32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(256 * 256)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916695441"/>
                  </a:ext>
                </a:extLst>
              </a:tr>
              <a:tr h="48293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/>
                        <a:t>Num Training Set</a:t>
                      </a:r>
                      <a:endParaRPr lang="ko-KR" altLang="en-US" sz="1400" b="1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50,000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50,000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200,000</a:t>
                      </a:r>
                      <a:endParaRPr lang="ko-KR" altLang="en-US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286216224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C6ED59DC-21FB-41D3-BE01-01809B849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238" y="2229983"/>
            <a:ext cx="2146696" cy="130210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2CCFF0B-E41D-440F-A44E-BDC50F001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379" y="2229982"/>
            <a:ext cx="2180348" cy="130009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3373F0C-21D3-46DC-B5B4-AC3EBCB78E9A}"/>
              </a:ext>
            </a:extLst>
          </p:cNvPr>
          <p:cNvSpPr txBox="1"/>
          <p:nvPr/>
        </p:nvSpPr>
        <p:spPr>
          <a:xfrm>
            <a:off x="349142" y="3953911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350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6CE535E-10D7-4E9B-9733-69831221B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399" y="2205621"/>
            <a:ext cx="1889425" cy="1329692"/>
          </a:xfrm>
          <a:prstGeom prst="rect">
            <a:avLst/>
          </a:prstGeom>
        </p:spPr>
      </p:pic>
      <p:sp>
        <p:nvSpPr>
          <p:cNvPr id="12" name="Rectangle 99">
            <a:extLst>
              <a:ext uri="{FF2B5EF4-FFF2-40B4-BE49-F238E27FC236}">
                <a16:creationId xmlns:a16="http://schemas.microsoft.com/office/drawing/2014/main" id="{009DFF2F-01FF-4F31-A464-55A7025CAD14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</p:spTree>
    <p:extLst>
      <p:ext uri="{BB962C8B-B14F-4D97-AF65-F5344CB8AC3E}">
        <p14:creationId xmlns:p14="http://schemas.microsoft.com/office/powerpoint/2010/main" val="7838635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Dataset Normalization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D37C98-66B6-4FB8-A981-614BC29A33EF}"/>
              </a:ext>
            </a:extLst>
          </p:cNvPr>
          <p:cNvSpPr txBox="1"/>
          <p:nvPr/>
        </p:nvSpPr>
        <p:spPr>
          <a:xfrm>
            <a:off x="349142" y="342839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35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60E205-14CF-4FB0-A10A-E063EEA4C69F}"/>
              </a:ext>
            </a:extLst>
          </p:cNvPr>
          <p:cNvSpPr/>
          <p:nvPr/>
        </p:nvSpPr>
        <p:spPr>
          <a:xfrm>
            <a:off x="734185" y="1244975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2. CNN </a:t>
            </a:r>
            <a:r>
              <a:rPr lang="ko-KR" altLang="en-US" sz="1400" b="1" dirty="0"/>
              <a:t>성능 향상을 위한 기법들</a:t>
            </a:r>
            <a:endParaRPr lang="en-US" altLang="ko-KR" sz="1400" b="1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ReLU</a:t>
            </a:r>
            <a:endParaRPr lang="en-US" altLang="ko-KR" sz="1400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Initializer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Optimizer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Batch Normalization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Dropout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Regularization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(Advanced)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Data Augmentation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Ensemble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70ABF7-975B-45FB-A1BC-9F0AA756FF76}"/>
              </a:ext>
            </a:extLst>
          </p:cNvPr>
          <p:cNvSpPr txBox="1"/>
          <p:nvPr/>
        </p:nvSpPr>
        <p:spPr>
          <a:xfrm>
            <a:off x="206931" y="798433"/>
            <a:ext cx="76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목차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C693EC-0CEE-481E-9498-E5EAB244329D}"/>
              </a:ext>
            </a:extLst>
          </p:cNvPr>
          <p:cNvSpPr txBox="1"/>
          <p:nvPr/>
        </p:nvSpPr>
        <p:spPr>
          <a:xfrm>
            <a:off x="734185" y="1153407"/>
            <a:ext cx="341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Cifar10 Image Classification Dataset </a:t>
            </a:r>
            <a:r>
              <a:rPr lang="ko-KR" altLang="en-US" sz="1400" b="1" dirty="0"/>
              <a:t>소개</a:t>
            </a:r>
            <a:br>
              <a:rPr lang="en-US" altLang="ko-KR" sz="1400" b="1" dirty="0"/>
            </a:br>
            <a:endParaRPr lang="ko-KR" altLang="en-US" sz="1400" b="1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812D785-7DA1-4A2B-8A3A-DFAE32C7953F}"/>
              </a:ext>
            </a:extLst>
          </p:cNvPr>
          <p:cNvSpPr/>
          <p:nvPr/>
        </p:nvSpPr>
        <p:spPr>
          <a:xfrm flipH="1">
            <a:off x="3020185" y="2606886"/>
            <a:ext cx="300502" cy="17004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3454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Dataset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Dataset Normalization  (Input normalization)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이란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94A817-4D85-43C8-90BD-23F7B167B5DD}"/>
              </a:ext>
            </a:extLst>
          </p:cNvPr>
          <p:cNvSpPr txBox="1"/>
          <p:nvPr/>
        </p:nvSpPr>
        <p:spPr>
          <a:xfrm>
            <a:off x="233953" y="1270000"/>
            <a:ext cx="8210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입력 값의 표준화를 통해서도 출력 값의 분산이 커지는 현상을 완화할 수 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C693E2-E6C0-415D-BBAB-691393892FFA}"/>
              </a:ext>
            </a:extLst>
          </p:cNvPr>
          <p:cNvSpPr txBox="1"/>
          <p:nvPr/>
        </p:nvSpPr>
        <p:spPr>
          <a:xfrm>
            <a:off x="1134841" y="5611048"/>
            <a:ext cx="7310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값의 범위가 </a:t>
            </a:r>
            <a:r>
              <a:rPr lang="en-US" altLang="ko-KR" b="1" dirty="0"/>
              <a:t>0~ 255 </a:t>
            </a:r>
            <a:r>
              <a:rPr lang="ko-KR" altLang="en-US" b="1" dirty="0"/>
              <a:t>사이였던 기존 입력 값의 분포를 </a:t>
            </a:r>
            <a:r>
              <a:rPr lang="en-US" altLang="ko-KR" b="1" dirty="0"/>
              <a:t>-1~1 </a:t>
            </a:r>
            <a:r>
              <a:rPr lang="ko-KR" altLang="en-US" b="1" dirty="0"/>
              <a:t>사이로 표준화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BD3650-4CCA-465F-B07B-C3DC8625D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1567"/>
            <a:ext cx="9144000" cy="327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529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Dataset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Dataset Normalization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의 중요성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94A817-4D85-43C8-90BD-23F7B167B5DD}"/>
              </a:ext>
            </a:extLst>
          </p:cNvPr>
          <p:cNvSpPr txBox="1"/>
          <p:nvPr/>
        </p:nvSpPr>
        <p:spPr>
          <a:xfrm>
            <a:off x="233953" y="1270000"/>
            <a:ext cx="3401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표준화가 되어있지 않은 경우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F4424B6-1E62-4CC2-84B6-AB750031E1FD}"/>
              </a:ext>
            </a:extLst>
          </p:cNvPr>
          <p:cNvCxnSpPr/>
          <p:nvPr/>
        </p:nvCxnSpPr>
        <p:spPr>
          <a:xfrm>
            <a:off x="762000" y="2019300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1029E5-55A3-4BD3-9560-1E64E59CBA06}"/>
              </a:ext>
            </a:extLst>
          </p:cNvPr>
          <p:cNvCxnSpPr>
            <a:cxnSpLocks/>
          </p:cNvCxnSpPr>
          <p:nvPr/>
        </p:nvCxnSpPr>
        <p:spPr>
          <a:xfrm>
            <a:off x="508000" y="3048000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CAD3A526-4C19-4AF2-94A0-028AF3A93F6D}"/>
              </a:ext>
            </a:extLst>
          </p:cNvPr>
          <p:cNvSpPr/>
          <p:nvPr/>
        </p:nvSpPr>
        <p:spPr>
          <a:xfrm>
            <a:off x="899886" y="2380343"/>
            <a:ext cx="566055" cy="551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DD5CBC5-AA07-4C5C-B40C-0FB9EE0BDD75}"/>
              </a:ext>
            </a:extLst>
          </p:cNvPr>
          <p:cNvCxnSpPr/>
          <p:nvPr/>
        </p:nvCxnSpPr>
        <p:spPr>
          <a:xfrm>
            <a:off x="3635829" y="2019300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C9536A1-740A-48FA-BC6F-5F920091BDF1}"/>
              </a:ext>
            </a:extLst>
          </p:cNvPr>
          <p:cNvCxnSpPr>
            <a:cxnSpLocks/>
          </p:cNvCxnSpPr>
          <p:nvPr/>
        </p:nvCxnSpPr>
        <p:spPr>
          <a:xfrm>
            <a:off x="3381829" y="3048000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6A226BE-321B-4ECF-A9DF-351A31DD7427}"/>
              </a:ext>
            </a:extLst>
          </p:cNvPr>
          <p:cNvSpPr/>
          <p:nvPr/>
        </p:nvSpPr>
        <p:spPr>
          <a:xfrm>
            <a:off x="3937006" y="1779068"/>
            <a:ext cx="986967" cy="9616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CDF3299-8A28-4657-9457-8E6EB153C0E4}"/>
              </a:ext>
            </a:extLst>
          </p:cNvPr>
          <p:cNvCxnSpPr/>
          <p:nvPr/>
        </p:nvCxnSpPr>
        <p:spPr>
          <a:xfrm>
            <a:off x="6810834" y="2019300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B36D7C0-A996-4BFD-851E-EC43452E8BA6}"/>
              </a:ext>
            </a:extLst>
          </p:cNvPr>
          <p:cNvCxnSpPr>
            <a:cxnSpLocks/>
          </p:cNvCxnSpPr>
          <p:nvPr/>
        </p:nvCxnSpPr>
        <p:spPr>
          <a:xfrm>
            <a:off x="6556834" y="3048000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E79D18-BC5E-42C4-85CA-A8E0DC16399C}"/>
              </a:ext>
            </a:extLst>
          </p:cNvPr>
          <p:cNvSpPr/>
          <p:nvPr/>
        </p:nvSpPr>
        <p:spPr>
          <a:xfrm>
            <a:off x="7257148" y="1270000"/>
            <a:ext cx="1303420" cy="1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282DCA3A-5CD4-4D7A-A25C-CA04C454716F}"/>
              </a:ext>
            </a:extLst>
          </p:cNvPr>
          <p:cNvSpPr/>
          <p:nvPr/>
        </p:nvSpPr>
        <p:spPr>
          <a:xfrm>
            <a:off x="2768600" y="2435225"/>
            <a:ext cx="169920" cy="24193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966563FF-5F9C-4F5A-A0B3-61CAF16C22E8}"/>
              </a:ext>
            </a:extLst>
          </p:cNvPr>
          <p:cNvSpPr/>
          <p:nvPr/>
        </p:nvSpPr>
        <p:spPr>
          <a:xfrm>
            <a:off x="5943604" y="2435225"/>
            <a:ext cx="169920" cy="24193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95061A6-CB40-44D5-B265-DCF005795E84}"/>
              </a:ext>
            </a:extLst>
          </p:cNvPr>
          <p:cNvCxnSpPr>
            <a:cxnSpLocks/>
          </p:cNvCxnSpPr>
          <p:nvPr/>
        </p:nvCxnSpPr>
        <p:spPr>
          <a:xfrm>
            <a:off x="1391557" y="4783599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7CD873E-DBE8-4469-88E0-C68401CA74AE}"/>
              </a:ext>
            </a:extLst>
          </p:cNvPr>
          <p:cNvCxnSpPr>
            <a:cxnSpLocks/>
          </p:cNvCxnSpPr>
          <p:nvPr/>
        </p:nvCxnSpPr>
        <p:spPr>
          <a:xfrm>
            <a:off x="508000" y="5418599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040D35-BCB6-48B1-98F2-25CACBED61D4}"/>
              </a:ext>
            </a:extLst>
          </p:cNvPr>
          <p:cNvSpPr/>
          <p:nvPr/>
        </p:nvSpPr>
        <p:spPr>
          <a:xfrm>
            <a:off x="1037776" y="5176665"/>
            <a:ext cx="566055" cy="551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B21BD067-E930-49C9-A08A-BE60755217F6}"/>
              </a:ext>
            </a:extLst>
          </p:cNvPr>
          <p:cNvSpPr/>
          <p:nvPr/>
        </p:nvSpPr>
        <p:spPr>
          <a:xfrm>
            <a:off x="2768600" y="5176665"/>
            <a:ext cx="169920" cy="24193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8BDEE385-C4C2-4004-A00C-EF715F3EDE85}"/>
              </a:ext>
            </a:extLst>
          </p:cNvPr>
          <p:cNvSpPr/>
          <p:nvPr/>
        </p:nvSpPr>
        <p:spPr>
          <a:xfrm>
            <a:off x="5943604" y="5176665"/>
            <a:ext cx="169920" cy="24193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3413E1-DAAC-449A-8B08-8A691E391D51}"/>
              </a:ext>
            </a:extLst>
          </p:cNvPr>
          <p:cNvSpPr txBox="1"/>
          <p:nvPr/>
        </p:nvSpPr>
        <p:spPr>
          <a:xfrm>
            <a:off x="233953" y="4134178"/>
            <a:ext cx="317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표준화가 잘 되어있는 경우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0389C71-035F-4231-B2C8-077B5F3610A7}"/>
              </a:ext>
            </a:extLst>
          </p:cNvPr>
          <p:cNvCxnSpPr>
            <a:cxnSpLocks/>
          </p:cNvCxnSpPr>
          <p:nvPr/>
        </p:nvCxnSpPr>
        <p:spPr>
          <a:xfrm>
            <a:off x="4527827" y="4783599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D580739-C76B-4A81-814E-142DC622575C}"/>
              </a:ext>
            </a:extLst>
          </p:cNvPr>
          <p:cNvCxnSpPr>
            <a:cxnSpLocks/>
          </p:cNvCxnSpPr>
          <p:nvPr/>
        </p:nvCxnSpPr>
        <p:spPr>
          <a:xfrm>
            <a:off x="3644270" y="5418599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CEBCC0A-0E30-46FF-8E7E-E7F18D8A91AB}"/>
              </a:ext>
            </a:extLst>
          </p:cNvPr>
          <p:cNvSpPr/>
          <p:nvPr/>
        </p:nvSpPr>
        <p:spPr>
          <a:xfrm>
            <a:off x="4174046" y="5176666"/>
            <a:ext cx="566056" cy="551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54500C9-27D8-4FD3-991B-61FB55B69CF6}"/>
              </a:ext>
            </a:extLst>
          </p:cNvPr>
          <p:cNvCxnSpPr>
            <a:cxnSpLocks/>
          </p:cNvCxnSpPr>
          <p:nvPr/>
        </p:nvCxnSpPr>
        <p:spPr>
          <a:xfrm>
            <a:off x="7610929" y="4783599"/>
            <a:ext cx="0" cy="1270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A326984-ACEE-422B-BA51-C7A73586581C}"/>
              </a:ext>
            </a:extLst>
          </p:cNvPr>
          <p:cNvCxnSpPr>
            <a:cxnSpLocks/>
          </p:cNvCxnSpPr>
          <p:nvPr/>
        </p:nvCxnSpPr>
        <p:spPr>
          <a:xfrm>
            <a:off x="6727372" y="5418599"/>
            <a:ext cx="1752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96A2736-3074-4B62-8183-B6E301FA33F7}"/>
              </a:ext>
            </a:extLst>
          </p:cNvPr>
          <p:cNvSpPr/>
          <p:nvPr/>
        </p:nvSpPr>
        <p:spPr>
          <a:xfrm>
            <a:off x="7257148" y="5176666"/>
            <a:ext cx="566056" cy="551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90CD32-938E-4539-8E35-D9C4400D36A9}"/>
              </a:ext>
            </a:extLst>
          </p:cNvPr>
          <p:cNvSpPr txBox="1"/>
          <p:nvPr/>
        </p:nvSpPr>
        <p:spPr>
          <a:xfrm>
            <a:off x="3143253" y="3374679"/>
            <a:ext cx="2627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=&gt; </a:t>
            </a:r>
            <a:r>
              <a:rPr lang="ko-KR" altLang="en-US" sz="1600" b="1" dirty="0"/>
              <a:t>출력 값의 분산이 커진다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99D84C-E15B-4253-B034-CA68A9657CFD}"/>
              </a:ext>
            </a:extLst>
          </p:cNvPr>
          <p:cNvSpPr txBox="1"/>
          <p:nvPr/>
        </p:nvSpPr>
        <p:spPr>
          <a:xfrm>
            <a:off x="3206749" y="6061533"/>
            <a:ext cx="28328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=&gt; </a:t>
            </a:r>
            <a:r>
              <a:rPr lang="ko-KR" altLang="en-US" sz="1600" b="1" dirty="0"/>
              <a:t>출력 값의 분산이 유지된다</a:t>
            </a:r>
          </a:p>
        </p:txBody>
      </p:sp>
    </p:spTree>
    <p:extLst>
      <p:ext uri="{BB962C8B-B14F-4D97-AF65-F5344CB8AC3E}">
        <p14:creationId xmlns:p14="http://schemas.microsoft.com/office/powerpoint/2010/main" val="12502104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Dataset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Dataset Normalization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AE1C85-B9AF-428F-93AC-897585D41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74" y="1545020"/>
            <a:ext cx="8410252" cy="376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8085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Dataset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Dataset Normalization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 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8E50DC-ADCD-4A91-A976-6A4D6ACE9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828" y="2378623"/>
            <a:ext cx="3697124" cy="2311707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62344F8-AAAB-4514-B654-5C6AE6143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26" y="2378623"/>
            <a:ext cx="3646322" cy="2311708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79161E-7B49-4E88-B0E7-DE543649E30A}"/>
              </a:ext>
            </a:extLst>
          </p:cNvPr>
          <p:cNvSpPr txBox="1"/>
          <p:nvPr/>
        </p:nvSpPr>
        <p:spPr>
          <a:xfrm>
            <a:off x="846718" y="4997669"/>
            <a:ext cx="2784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(a) </a:t>
            </a:r>
            <a:r>
              <a:rPr lang="ko-KR" altLang="en-US" dirty="0"/>
              <a:t>기존</a:t>
            </a:r>
            <a:r>
              <a:rPr lang="en-US" altLang="ko-KR" dirty="0"/>
              <a:t> : 0~ 255 </a:t>
            </a:r>
            <a:r>
              <a:rPr lang="ko-KR" altLang="en-US" dirty="0"/>
              <a:t>사이의 값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1F44ED-3D24-4A29-B97D-369CF552D4CB}"/>
              </a:ext>
            </a:extLst>
          </p:cNvPr>
          <p:cNvSpPr txBox="1"/>
          <p:nvPr/>
        </p:nvSpPr>
        <p:spPr>
          <a:xfrm>
            <a:off x="5460760" y="4997669"/>
            <a:ext cx="286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(b) </a:t>
            </a:r>
            <a:r>
              <a:rPr lang="ko-KR" altLang="en-US" dirty="0"/>
              <a:t>표준화</a:t>
            </a:r>
            <a:r>
              <a:rPr lang="en-US" altLang="ko-KR" dirty="0"/>
              <a:t> : -1~ 1 </a:t>
            </a:r>
            <a:r>
              <a:rPr lang="ko-KR" altLang="en-US" dirty="0"/>
              <a:t>사이의 값</a:t>
            </a:r>
          </a:p>
        </p:txBody>
      </p:sp>
    </p:spTree>
    <p:extLst>
      <p:ext uri="{BB962C8B-B14F-4D97-AF65-F5344CB8AC3E}">
        <p14:creationId xmlns:p14="http://schemas.microsoft.com/office/powerpoint/2010/main" val="12468615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이란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3FF588-16F6-4A20-B278-3FC503A09EDF}"/>
              </a:ext>
            </a:extLst>
          </p:cNvPr>
          <p:cNvSpPr txBox="1"/>
          <p:nvPr/>
        </p:nvSpPr>
        <p:spPr>
          <a:xfrm>
            <a:off x="233953" y="1303892"/>
            <a:ext cx="7701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표준화가 잘 되어있어도 레이어를 거치면서 어느정도는 흩어 질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FD2F1F9-4C26-43AC-B0B0-4D1F2BD7E6C3}"/>
              </a:ext>
            </a:extLst>
          </p:cNvPr>
          <p:cNvGrpSpPr/>
          <p:nvPr/>
        </p:nvGrpSpPr>
        <p:grpSpPr>
          <a:xfrm>
            <a:off x="1375101" y="2060534"/>
            <a:ext cx="4746172" cy="756104"/>
            <a:chOff x="508000" y="1953313"/>
            <a:chExt cx="7971970" cy="127000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092F9E9-EB69-4E6F-A8F7-82F804FBC4FC}"/>
                </a:ext>
              </a:extLst>
            </p:cNvPr>
            <p:cNvCxnSpPr>
              <a:cxnSpLocks/>
            </p:cNvCxnSpPr>
            <p:nvPr/>
          </p:nvCxnSpPr>
          <p:spPr>
            <a:xfrm>
              <a:off x="1391557" y="1953313"/>
              <a:ext cx="0" cy="1270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706226C3-D0AB-45D5-8464-1916C214705C}"/>
                </a:ext>
              </a:extLst>
            </p:cNvPr>
            <p:cNvCxnSpPr>
              <a:cxnSpLocks/>
            </p:cNvCxnSpPr>
            <p:nvPr/>
          </p:nvCxnSpPr>
          <p:spPr>
            <a:xfrm>
              <a:off x="508000" y="2588313"/>
              <a:ext cx="175259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E2119B5-9713-42D2-8717-BBF2587940C8}"/>
                </a:ext>
              </a:extLst>
            </p:cNvPr>
            <p:cNvSpPr/>
            <p:nvPr/>
          </p:nvSpPr>
          <p:spPr>
            <a:xfrm>
              <a:off x="1037776" y="2346379"/>
              <a:ext cx="566055" cy="551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D184ACBC-6263-4884-9428-20FC033BB026}"/>
                </a:ext>
              </a:extLst>
            </p:cNvPr>
            <p:cNvSpPr/>
            <p:nvPr/>
          </p:nvSpPr>
          <p:spPr>
            <a:xfrm>
              <a:off x="2768600" y="2346379"/>
              <a:ext cx="169920" cy="24193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776FA2BC-5E91-4FB8-A580-4BAE712859A4}"/>
                </a:ext>
              </a:extLst>
            </p:cNvPr>
            <p:cNvSpPr/>
            <p:nvPr/>
          </p:nvSpPr>
          <p:spPr>
            <a:xfrm>
              <a:off x="5943602" y="2346379"/>
              <a:ext cx="169920" cy="24193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05CCB92-0484-45FF-987E-E80F320B18AA}"/>
                </a:ext>
              </a:extLst>
            </p:cNvPr>
            <p:cNvCxnSpPr>
              <a:cxnSpLocks/>
            </p:cNvCxnSpPr>
            <p:nvPr/>
          </p:nvCxnSpPr>
          <p:spPr>
            <a:xfrm>
              <a:off x="4527825" y="1953313"/>
              <a:ext cx="0" cy="1270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260039A6-A4EF-40C2-95EC-B5F7DFC14E06}"/>
                </a:ext>
              </a:extLst>
            </p:cNvPr>
            <p:cNvCxnSpPr>
              <a:cxnSpLocks/>
            </p:cNvCxnSpPr>
            <p:nvPr/>
          </p:nvCxnSpPr>
          <p:spPr>
            <a:xfrm>
              <a:off x="3644269" y="2588313"/>
              <a:ext cx="175259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7233CEB-0F4A-425C-AC70-3352505A9F57}"/>
                </a:ext>
              </a:extLst>
            </p:cNvPr>
            <p:cNvSpPr/>
            <p:nvPr/>
          </p:nvSpPr>
          <p:spPr>
            <a:xfrm>
              <a:off x="4175229" y="2346379"/>
              <a:ext cx="566057" cy="5515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C46FCA89-57D7-4A69-9E5E-83460C4DFFB2}"/>
                </a:ext>
              </a:extLst>
            </p:cNvPr>
            <p:cNvCxnSpPr>
              <a:cxnSpLocks/>
            </p:cNvCxnSpPr>
            <p:nvPr/>
          </p:nvCxnSpPr>
          <p:spPr>
            <a:xfrm>
              <a:off x="7610926" y="1953313"/>
              <a:ext cx="0" cy="1270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BBD2B4F-0257-4173-85B2-9ABC7A01F4DC}"/>
                </a:ext>
              </a:extLst>
            </p:cNvPr>
            <p:cNvCxnSpPr>
              <a:cxnSpLocks/>
            </p:cNvCxnSpPr>
            <p:nvPr/>
          </p:nvCxnSpPr>
          <p:spPr>
            <a:xfrm>
              <a:off x="6727371" y="2588313"/>
              <a:ext cx="175259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9DFB786-8488-46C9-A10E-D587EF0B3019}"/>
                </a:ext>
              </a:extLst>
            </p:cNvPr>
            <p:cNvSpPr/>
            <p:nvPr/>
          </p:nvSpPr>
          <p:spPr>
            <a:xfrm>
              <a:off x="7297541" y="2076142"/>
              <a:ext cx="808679" cy="7879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CCE36E8-38AE-40C9-A3EE-2E4D0192AC25}"/>
              </a:ext>
            </a:extLst>
          </p:cNvPr>
          <p:cNvGrpSpPr/>
          <p:nvPr/>
        </p:nvGrpSpPr>
        <p:grpSpPr>
          <a:xfrm>
            <a:off x="1906360" y="4255233"/>
            <a:ext cx="4758729" cy="994986"/>
            <a:chOff x="508000" y="1552071"/>
            <a:chExt cx="7993062" cy="1671242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84E98E9-039A-4794-8245-04F721DE795C}"/>
                </a:ext>
              </a:extLst>
            </p:cNvPr>
            <p:cNvCxnSpPr>
              <a:cxnSpLocks/>
            </p:cNvCxnSpPr>
            <p:nvPr/>
          </p:nvCxnSpPr>
          <p:spPr>
            <a:xfrm>
              <a:off x="1391557" y="1953313"/>
              <a:ext cx="0" cy="1270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C034691-567C-4958-8DF3-E0FEB1637DFA}"/>
                </a:ext>
              </a:extLst>
            </p:cNvPr>
            <p:cNvCxnSpPr>
              <a:cxnSpLocks/>
            </p:cNvCxnSpPr>
            <p:nvPr/>
          </p:nvCxnSpPr>
          <p:spPr>
            <a:xfrm>
              <a:off x="508000" y="2588313"/>
              <a:ext cx="175259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432A347-9B9A-4982-A04D-271743BD344C}"/>
                </a:ext>
              </a:extLst>
            </p:cNvPr>
            <p:cNvSpPr/>
            <p:nvPr/>
          </p:nvSpPr>
          <p:spPr>
            <a:xfrm>
              <a:off x="1227054" y="1739188"/>
              <a:ext cx="1086712" cy="10377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ABB2C776-8DB4-4B52-BA6B-8F2233206188}"/>
                </a:ext>
              </a:extLst>
            </p:cNvPr>
            <p:cNvSpPr/>
            <p:nvPr/>
          </p:nvSpPr>
          <p:spPr>
            <a:xfrm>
              <a:off x="2768600" y="2346379"/>
              <a:ext cx="169920" cy="24193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15299726-57D9-4EAE-AAA7-DE908E97D309}"/>
                </a:ext>
              </a:extLst>
            </p:cNvPr>
            <p:cNvSpPr/>
            <p:nvPr/>
          </p:nvSpPr>
          <p:spPr>
            <a:xfrm>
              <a:off x="5943602" y="2346379"/>
              <a:ext cx="169920" cy="24193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56FCB256-409C-4E4D-B654-0CDCCECCFF65}"/>
                </a:ext>
              </a:extLst>
            </p:cNvPr>
            <p:cNvCxnSpPr>
              <a:cxnSpLocks/>
            </p:cNvCxnSpPr>
            <p:nvPr/>
          </p:nvCxnSpPr>
          <p:spPr>
            <a:xfrm>
              <a:off x="4527825" y="1953313"/>
              <a:ext cx="0" cy="1270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B9CEF762-A4D0-4372-88A7-1397799973E3}"/>
                </a:ext>
              </a:extLst>
            </p:cNvPr>
            <p:cNvCxnSpPr>
              <a:cxnSpLocks/>
            </p:cNvCxnSpPr>
            <p:nvPr/>
          </p:nvCxnSpPr>
          <p:spPr>
            <a:xfrm>
              <a:off x="3644269" y="2588313"/>
              <a:ext cx="175259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2824655-6CD3-450B-8BB9-29403A66DC3A}"/>
                </a:ext>
              </a:extLst>
            </p:cNvPr>
            <p:cNvSpPr/>
            <p:nvPr/>
          </p:nvSpPr>
          <p:spPr>
            <a:xfrm>
              <a:off x="4669656" y="1552071"/>
              <a:ext cx="808669" cy="72131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792306B1-24F3-417E-A5CB-F83A43166E9A}"/>
                </a:ext>
              </a:extLst>
            </p:cNvPr>
            <p:cNvCxnSpPr>
              <a:cxnSpLocks/>
            </p:cNvCxnSpPr>
            <p:nvPr/>
          </p:nvCxnSpPr>
          <p:spPr>
            <a:xfrm>
              <a:off x="7610926" y="1953313"/>
              <a:ext cx="0" cy="12700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84B08393-7911-477F-982C-A9B63ECCA7E4}"/>
                </a:ext>
              </a:extLst>
            </p:cNvPr>
            <p:cNvCxnSpPr>
              <a:cxnSpLocks/>
            </p:cNvCxnSpPr>
            <p:nvPr/>
          </p:nvCxnSpPr>
          <p:spPr>
            <a:xfrm>
              <a:off x="6727371" y="2588313"/>
              <a:ext cx="175259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4C38372-45DC-4DAA-A0FF-AECDB62B6B8A}"/>
                </a:ext>
              </a:extLst>
            </p:cNvPr>
            <p:cNvSpPr/>
            <p:nvPr/>
          </p:nvSpPr>
          <p:spPr>
            <a:xfrm>
              <a:off x="7692383" y="1586743"/>
              <a:ext cx="808679" cy="7879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EDAF1816-AE7C-4697-ADC7-CC3C09C6D49B}"/>
              </a:ext>
            </a:extLst>
          </p:cNvPr>
          <p:cNvSpPr/>
          <p:nvPr/>
        </p:nvSpPr>
        <p:spPr>
          <a:xfrm>
            <a:off x="1488337" y="4820293"/>
            <a:ext cx="101163" cy="14403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3A56D5-6C3A-4A3E-8131-7F3CBA2D338D}"/>
              </a:ext>
            </a:extLst>
          </p:cNvPr>
          <p:cNvSpPr txBox="1"/>
          <p:nvPr/>
        </p:nvSpPr>
        <p:spPr>
          <a:xfrm>
            <a:off x="2075407" y="3163907"/>
            <a:ext cx="3700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=&gt; </a:t>
            </a:r>
            <a:r>
              <a:rPr lang="ko-KR" altLang="en-US" sz="1600" b="1" dirty="0"/>
              <a:t>처음에는 어느정도 유지될 수 있지만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F8F428-3754-459E-9381-CE1F1F9CE440}"/>
              </a:ext>
            </a:extLst>
          </p:cNvPr>
          <p:cNvSpPr txBox="1"/>
          <p:nvPr/>
        </p:nvSpPr>
        <p:spPr>
          <a:xfrm>
            <a:off x="1881048" y="5637528"/>
            <a:ext cx="5261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=&gt; </a:t>
            </a:r>
            <a:r>
              <a:rPr lang="ko-KR" altLang="en-US" sz="1600" b="1" dirty="0"/>
              <a:t>흩어짐이 누적되면서 전체 결과에 영향을 줄 수 있다</a:t>
            </a:r>
          </a:p>
        </p:txBody>
      </p:sp>
    </p:spTree>
    <p:extLst>
      <p:ext uri="{BB962C8B-B14F-4D97-AF65-F5344CB8AC3E}">
        <p14:creationId xmlns:p14="http://schemas.microsoft.com/office/powerpoint/2010/main" val="1496917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이란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3FF588-16F6-4A20-B278-3FC503A09EDF}"/>
              </a:ext>
            </a:extLst>
          </p:cNvPr>
          <p:cNvSpPr txBox="1"/>
          <p:nvPr/>
        </p:nvSpPr>
        <p:spPr>
          <a:xfrm>
            <a:off x="233953" y="1303892"/>
            <a:ext cx="7989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해결책 </a:t>
            </a:r>
            <a:r>
              <a:rPr lang="en-US" altLang="ko-KR" dirty="0"/>
              <a:t>: </a:t>
            </a:r>
            <a:r>
              <a:rPr lang="ko-KR" altLang="en-US" dirty="0"/>
              <a:t>입력 데이터 뿐만 아니라 배치단위로 매 레이어에서 표준화를 한다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A97ED6-45B0-4D3F-9B71-D867AD7EB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2" y="1673224"/>
            <a:ext cx="8677275" cy="363855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FE87511-AE4A-4342-A7D3-20C51E6E8CE9}"/>
              </a:ext>
            </a:extLst>
          </p:cNvPr>
          <p:cNvSpPr txBox="1"/>
          <p:nvPr/>
        </p:nvSpPr>
        <p:spPr>
          <a:xfrm>
            <a:off x="656505" y="5511829"/>
            <a:ext cx="7830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=&gt; </a:t>
            </a:r>
            <a:r>
              <a:rPr lang="ko-KR" altLang="en-US" sz="1600" b="1" dirty="0"/>
              <a:t>매 레이어 마다 부분적으로 보정을 수행하여 전체적으로 왜곡이 일어나는 것을 방지</a:t>
            </a:r>
          </a:p>
        </p:txBody>
      </p:sp>
    </p:spTree>
    <p:extLst>
      <p:ext uri="{BB962C8B-B14F-4D97-AF65-F5344CB8AC3E}">
        <p14:creationId xmlns:p14="http://schemas.microsoft.com/office/powerpoint/2010/main" val="24025351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을 사용한 학습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64A829-D68E-4435-AC15-758F1AD17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705" y="1396155"/>
            <a:ext cx="6692590" cy="477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484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을 사용한 학습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CB23D11-AEC6-4A5E-954B-2002BE3D4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" y="1643062"/>
            <a:ext cx="89249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42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을 사용한 학습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963AFA80-BD7A-4E7B-ADF5-8307984C6CD5}"/>
              </a:ext>
            </a:extLst>
          </p:cNvPr>
          <p:cNvCxnSpPr>
            <a:cxnSpLocks/>
          </p:cNvCxnSpPr>
          <p:nvPr/>
        </p:nvCxnSpPr>
        <p:spPr>
          <a:xfrm flipV="1">
            <a:off x="1817642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4BDABE65-6415-4467-966B-4D07ABC01D75}"/>
              </a:ext>
            </a:extLst>
          </p:cNvPr>
          <p:cNvCxnSpPr>
            <a:cxnSpLocks/>
          </p:cNvCxnSpPr>
          <p:nvPr/>
        </p:nvCxnSpPr>
        <p:spPr>
          <a:xfrm flipV="1">
            <a:off x="2763574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DB312D2-D3F4-4DC9-9F24-9637F2D033E1}"/>
              </a:ext>
            </a:extLst>
          </p:cNvPr>
          <p:cNvCxnSpPr>
            <a:cxnSpLocks/>
          </p:cNvCxnSpPr>
          <p:nvPr/>
        </p:nvCxnSpPr>
        <p:spPr>
          <a:xfrm flipV="1">
            <a:off x="3565990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43A6089-DEE1-4FF6-AD9E-3F62CDD722AE}"/>
              </a:ext>
            </a:extLst>
          </p:cNvPr>
          <p:cNvCxnSpPr>
            <a:cxnSpLocks/>
          </p:cNvCxnSpPr>
          <p:nvPr/>
        </p:nvCxnSpPr>
        <p:spPr>
          <a:xfrm flipV="1">
            <a:off x="4427838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0D24461-1FF3-4377-B7C9-1FB54825DA1F}"/>
              </a:ext>
            </a:extLst>
          </p:cNvPr>
          <p:cNvCxnSpPr>
            <a:cxnSpLocks/>
          </p:cNvCxnSpPr>
          <p:nvPr/>
        </p:nvCxnSpPr>
        <p:spPr>
          <a:xfrm flipV="1">
            <a:off x="5072243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61C5B0D-8544-4BB3-8649-B490C71B98A0}"/>
              </a:ext>
            </a:extLst>
          </p:cNvPr>
          <p:cNvCxnSpPr>
            <a:cxnSpLocks/>
          </p:cNvCxnSpPr>
          <p:nvPr/>
        </p:nvCxnSpPr>
        <p:spPr>
          <a:xfrm flipV="1">
            <a:off x="5807967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707B9789-7CA6-46D3-BB94-9DF823CB7B9B}"/>
              </a:ext>
            </a:extLst>
          </p:cNvPr>
          <p:cNvCxnSpPr>
            <a:cxnSpLocks/>
          </p:cNvCxnSpPr>
          <p:nvPr/>
        </p:nvCxnSpPr>
        <p:spPr>
          <a:xfrm flipV="1">
            <a:off x="6424017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D0A78A9B-2AC8-4848-AC68-528EC9978A39}"/>
              </a:ext>
            </a:extLst>
          </p:cNvPr>
          <p:cNvCxnSpPr>
            <a:cxnSpLocks/>
          </p:cNvCxnSpPr>
          <p:nvPr/>
        </p:nvCxnSpPr>
        <p:spPr>
          <a:xfrm flipV="1">
            <a:off x="7057091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00F0B6DF-57A3-44AC-97E8-02FF98C33135}"/>
              </a:ext>
            </a:extLst>
          </p:cNvPr>
          <p:cNvCxnSpPr>
            <a:cxnSpLocks/>
          </p:cNvCxnSpPr>
          <p:nvPr/>
        </p:nvCxnSpPr>
        <p:spPr>
          <a:xfrm flipV="1">
            <a:off x="7626144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961F9593-949C-4D7A-94E6-60B083532068}"/>
              </a:ext>
            </a:extLst>
          </p:cNvPr>
          <p:cNvCxnSpPr>
            <a:cxnSpLocks/>
          </p:cNvCxnSpPr>
          <p:nvPr/>
        </p:nvCxnSpPr>
        <p:spPr>
          <a:xfrm flipV="1">
            <a:off x="8054407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98657AD-8E55-48AC-80FA-BB9D76E6C737}"/>
              </a:ext>
            </a:extLst>
          </p:cNvPr>
          <p:cNvSpPr/>
          <p:nvPr/>
        </p:nvSpPr>
        <p:spPr>
          <a:xfrm>
            <a:off x="603765" y="4816793"/>
            <a:ext cx="7709332" cy="3147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Batch</a:t>
            </a:r>
            <a:r>
              <a:rPr lang="ko-KR" altLang="en-US" sz="2400" dirty="0"/>
              <a:t> </a:t>
            </a:r>
            <a:r>
              <a:rPr lang="en-US" altLang="ko-KR" sz="2400" dirty="0"/>
              <a:t>Normalization</a:t>
            </a:r>
            <a:endParaRPr lang="ko-KR" altLang="en-US" sz="240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32ECACC5-6524-4B28-AE33-E21E1B53292F}"/>
              </a:ext>
            </a:extLst>
          </p:cNvPr>
          <p:cNvCxnSpPr>
            <a:cxnSpLocks/>
          </p:cNvCxnSpPr>
          <p:nvPr/>
        </p:nvCxnSpPr>
        <p:spPr>
          <a:xfrm flipV="1">
            <a:off x="855946" y="3429000"/>
            <a:ext cx="0" cy="13383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049D4FBD-5BBB-44CD-8144-CAD41E34878D}"/>
              </a:ext>
            </a:extLst>
          </p:cNvPr>
          <p:cNvGrpSpPr/>
          <p:nvPr/>
        </p:nvGrpSpPr>
        <p:grpSpPr>
          <a:xfrm>
            <a:off x="277650" y="2313874"/>
            <a:ext cx="8669024" cy="1466193"/>
            <a:chOff x="88463" y="1503704"/>
            <a:chExt cx="8669024" cy="146619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78261F7-24DF-4013-BDE2-47950D4A91D6}"/>
                </a:ext>
              </a:extLst>
            </p:cNvPr>
            <p:cNvGrpSpPr/>
            <p:nvPr/>
          </p:nvGrpSpPr>
          <p:grpSpPr>
            <a:xfrm>
              <a:off x="556983" y="1521689"/>
              <a:ext cx="8200504" cy="1380815"/>
              <a:chOff x="-152059" y="3719690"/>
              <a:chExt cx="9254869" cy="1558352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E673A226-3C93-42F8-B935-BA4A50FE15F2}"/>
                  </a:ext>
                </a:extLst>
              </p:cNvPr>
              <p:cNvGrpSpPr/>
              <p:nvPr/>
            </p:nvGrpSpPr>
            <p:grpSpPr>
              <a:xfrm>
                <a:off x="150942" y="4127169"/>
                <a:ext cx="1952642" cy="924028"/>
                <a:chOff x="-218663" y="4680120"/>
                <a:chExt cx="1952642" cy="924028"/>
              </a:xfrm>
            </p:grpSpPr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2DFC8DB4-FBBB-4DBB-8348-780F4E55B109}"/>
                    </a:ext>
                  </a:extLst>
                </p:cNvPr>
                <p:cNvSpPr/>
                <p:nvPr/>
              </p:nvSpPr>
              <p:spPr>
                <a:xfrm>
                  <a:off x="-56425" y="4680120"/>
                  <a:ext cx="798485" cy="77935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6614F572-1114-4A96-AB9F-03F3280712BB}"/>
                    </a:ext>
                  </a:extLst>
                </p:cNvPr>
                <p:cNvSpPr/>
                <p:nvPr/>
              </p:nvSpPr>
              <p:spPr>
                <a:xfrm>
                  <a:off x="-137544" y="4745904"/>
                  <a:ext cx="798485" cy="77935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7189C4B7-ACD9-4587-B249-D009615E3C68}"/>
                    </a:ext>
                  </a:extLst>
                </p:cNvPr>
                <p:cNvSpPr/>
                <p:nvPr/>
              </p:nvSpPr>
              <p:spPr>
                <a:xfrm>
                  <a:off x="-218663" y="4824790"/>
                  <a:ext cx="798485" cy="77935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C57C2508-4987-4562-ADD7-834D1811032F}"/>
                    </a:ext>
                  </a:extLst>
                </p:cNvPr>
                <p:cNvSpPr/>
                <p:nvPr/>
              </p:nvSpPr>
              <p:spPr>
                <a:xfrm>
                  <a:off x="297066" y="4922814"/>
                  <a:ext cx="187956" cy="15580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42656660-A6EC-40B2-A444-FE4CABF92276}"/>
                    </a:ext>
                  </a:extLst>
                </p:cNvPr>
                <p:cNvSpPr/>
                <p:nvPr/>
              </p:nvSpPr>
              <p:spPr>
                <a:xfrm>
                  <a:off x="935494" y="4680120"/>
                  <a:ext cx="798485" cy="77935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D33D41D1-130C-4027-B518-BE1B8A0C3B83}"/>
                    </a:ext>
                  </a:extLst>
                </p:cNvPr>
                <p:cNvSpPr/>
                <p:nvPr/>
              </p:nvSpPr>
              <p:spPr>
                <a:xfrm>
                  <a:off x="854375" y="4745904"/>
                  <a:ext cx="798485" cy="77935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09C6DFC0-1147-448E-A23A-C8E1D7336AA9}"/>
                    </a:ext>
                  </a:extLst>
                </p:cNvPr>
                <p:cNvSpPr/>
                <p:nvPr/>
              </p:nvSpPr>
              <p:spPr>
                <a:xfrm>
                  <a:off x="773256" y="4824790"/>
                  <a:ext cx="798485" cy="77935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BEB6B5E4-83E7-4FCA-B8C4-2444C2C554A5}"/>
                    </a:ext>
                  </a:extLst>
                </p:cNvPr>
                <p:cNvSpPr/>
                <p:nvPr/>
              </p:nvSpPr>
              <p:spPr>
                <a:xfrm>
                  <a:off x="1288985" y="4922814"/>
                  <a:ext cx="187956" cy="15580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7EF4DCF-1789-4BD0-A8C6-1113B642ADC2}"/>
                  </a:ext>
                </a:extLst>
              </p:cNvPr>
              <p:cNvSpPr/>
              <p:nvPr/>
            </p:nvSpPr>
            <p:spPr>
              <a:xfrm>
                <a:off x="2468399" y="4194378"/>
                <a:ext cx="659781" cy="6439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5C5D7E93-3E5D-481D-A375-6EDFECAFB637}"/>
                  </a:ext>
                </a:extLst>
              </p:cNvPr>
              <p:cNvSpPr/>
              <p:nvPr/>
            </p:nvSpPr>
            <p:spPr>
              <a:xfrm>
                <a:off x="2401372" y="4248735"/>
                <a:ext cx="659781" cy="6439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CD9D688F-C8A4-4FEC-A541-0BBC4549335D}"/>
                  </a:ext>
                </a:extLst>
              </p:cNvPr>
              <p:cNvSpPr/>
              <p:nvPr/>
            </p:nvSpPr>
            <p:spPr>
              <a:xfrm>
                <a:off x="2334343" y="4313918"/>
                <a:ext cx="659781" cy="6439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0D8E40A6-A66A-4F3A-8552-350A6E60E40A}"/>
                  </a:ext>
                </a:extLst>
              </p:cNvPr>
              <p:cNvSpPr/>
              <p:nvPr/>
            </p:nvSpPr>
            <p:spPr>
              <a:xfrm>
                <a:off x="2760485" y="4394915"/>
                <a:ext cx="155307" cy="128742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881D5CAA-8952-4D03-B635-C01A473AA850}"/>
                  </a:ext>
                </a:extLst>
              </p:cNvPr>
              <p:cNvSpPr/>
              <p:nvPr/>
            </p:nvSpPr>
            <p:spPr>
              <a:xfrm>
                <a:off x="3291948" y="4194378"/>
                <a:ext cx="659781" cy="6439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AF9D3D5-595D-41C4-A88D-871D2503E9E3}"/>
                  </a:ext>
                </a:extLst>
              </p:cNvPr>
              <p:cNvSpPr/>
              <p:nvPr/>
            </p:nvSpPr>
            <p:spPr>
              <a:xfrm>
                <a:off x="3224921" y="4248735"/>
                <a:ext cx="659781" cy="6439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582E610-207C-4FE1-A7C3-D1FC1E2A5641}"/>
                  </a:ext>
                </a:extLst>
              </p:cNvPr>
              <p:cNvSpPr/>
              <p:nvPr/>
            </p:nvSpPr>
            <p:spPr>
              <a:xfrm>
                <a:off x="3157891" y="4313918"/>
                <a:ext cx="659781" cy="64397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C378A96-0922-4E78-A939-4651697EDD0E}"/>
                  </a:ext>
                </a:extLst>
              </p:cNvPr>
              <p:cNvSpPr/>
              <p:nvPr/>
            </p:nvSpPr>
            <p:spPr>
              <a:xfrm>
                <a:off x="3584034" y="4394915"/>
                <a:ext cx="155307" cy="128742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58802A4A-B9DE-45E9-9258-8590FC5CC559}"/>
                  </a:ext>
                </a:extLst>
              </p:cNvPr>
              <p:cNvGrpSpPr/>
              <p:nvPr/>
            </p:nvGrpSpPr>
            <p:grpSpPr>
              <a:xfrm>
                <a:off x="4190425" y="4222160"/>
                <a:ext cx="1315852" cy="631466"/>
                <a:chOff x="3454233" y="4709075"/>
                <a:chExt cx="1591059" cy="763537"/>
              </a:xfrm>
            </p:grpSpPr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D007D860-DDF5-4ECF-BD85-8FC3386C30EF}"/>
                    </a:ext>
                  </a:extLst>
                </p:cNvPr>
                <p:cNvSpPr/>
                <p:nvPr/>
              </p:nvSpPr>
              <p:spPr>
                <a:xfrm>
                  <a:off x="3584553" y="4730375"/>
                  <a:ext cx="641393" cy="6260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D099709A-B4CB-4C86-8FE4-4C573B147A6B}"/>
                    </a:ext>
                  </a:extLst>
                </p:cNvPr>
                <p:cNvSpPr/>
                <p:nvPr/>
              </p:nvSpPr>
              <p:spPr>
                <a:xfrm>
                  <a:off x="3519394" y="4783217"/>
                  <a:ext cx="641393" cy="6260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E9E9A102-B80E-4EB7-87D8-08EF94A81A02}"/>
                    </a:ext>
                  </a:extLst>
                </p:cNvPr>
                <p:cNvSpPr/>
                <p:nvPr/>
              </p:nvSpPr>
              <p:spPr>
                <a:xfrm>
                  <a:off x="3454233" y="4846583"/>
                  <a:ext cx="641393" cy="6260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D99B3EC9-C7A6-484A-B0BE-EC03007E63DA}"/>
                    </a:ext>
                  </a:extLst>
                </p:cNvPr>
                <p:cNvSpPr/>
                <p:nvPr/>
              </p:nvSpPr>
              <p:spPr>
                <a:xfrm>
                  <a:off x="3868499" y="4925322"/>
                  <a:ext cx="150978" cy="125153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FD4527D0-AC06-413C-AF60-EC4DDDF44A00}"/>
                    </a:ext>
                  </a:extLst>
                </p:cNvPr>
                <p:cNvSpPr/>
                <p:nvPr/>
              </p:nvSpPr>
              <p:spPr>
                <a:xfrm>
                  <a:off x="4403899" y="4709075"/>
                  <a:ext cx="641393" cy="6260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0C008966-F454-437B-86DA-69E062401397}"/>
                    </a:ext>
                  </a:extLst>
                </p:cNvPr>
                <p:cNvSpPr/>
                <p:nvPr/>
              </p:nvSpPr>
              <p:spPr>
                <a:xfrm>
                  <a:off x="4338740" y="4761917"/>
                  <a:ext cx="641393" cy="6260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E1F40793-CE92-44CB-AB0D-5D18B3F87F0A}"/>
                    </a:ext>
                  </a:extLst>
                </p:cNvPr>
                <p:cNvSpPr/>
                <p:nvPr/>
              </p:nvSpPr>
              <p:spPr>
                <a:xfrm>
                  <a:off x="4273579" y="4825283"/>
                  <a:ext cx="641393" cy="6260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FF9CE730-FE8B-4E07-962F-D89EE46F0C3E}"/>
                    </a:ext>
                  </a:extLst>
                </p:cNvPr>
                <p:cNvSpPr/>
                <p:nvPr/>
              </p:nvSpPr>
              <p:spPr>
                <a:xfrm>
                  <a:off x="4687844" y="4904022"/>
                  <a:ext cx="150978" cy="125153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E2B7EEC8-CD0C-402E-AB07-33C19E44448C}"/>
                  </a:ext>
                </a:extLst>
              </p:cNvPr>
              <p:cNvGrpSpPr/>
              <p:nvPr/>
            </p:nvGrpSpPr>
            <p:grpSpPr>
              <a:xfrm>
                <a:off x="5734349" y="4254195"/>
                <a:ext cx="1226437" cy="553951"/>
                <a:chOff x="2990853" y="4875708"/>
                <a:chExt cx="791020" cy="357284"/>
              </a:xfrm>
            </p:grpSpPr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6BACFFCF-3B2F-497B-BECD-1A9A88D4A041}"/>
                    </a:ext>
                  </a:extLst>
                </p:cNvPr>
                <p:cNvSpPr/>
                <p:nvPr/>
              </p:nvSpPr>
              <p:spPr>
                <a:xfrm>
                  <a:off x="3053583" y="4875708"/>
                  <a:ext cx="308741" cy="30134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BAB75AA6-09DA-4E98-886D-4FBC4FBEC10E}"/>
                    </a:ext>
                  </a:extLst>
                </p:cNvPr>
                <p:cNvSpPr/>
                <p:nvPr/>
              </p:nvSpPr>
              <p:spPr>
                <a:xfrm>
                  <a:off x="3022218" y="4901144"/>
                  <a:ext cx="308741" cy="30134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CF90E8B4-6E01-47FB-9D79-96FCB6B8F8A1}"/>
                    </a:ext>
                  </a:extLst>
                </p:cNvPr>
                <p:cNvSpPr/>
                <p:nvPr/>
              </p:nvSpPr>
              <p:spPr>
                <a:xfrm>
                  <a:off x="2990853" y="4931646"/>
                  <a:ext cx="308741" cy="30134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3DAC06BA-0423-48A5-86FD-A99FEAD478AB}"/>
                    </a:ext>
                  </a:extLst>
                </p:cNvPr>
                <p:cNvSpPr/>
                <p:nvPr/>
              </p:nvSpPr>
              <p:spPr>
                <a:xfrm>
                  <a:off x="3190263" y="4969548"/>
                  <a:ext cx="72675" cy="6024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7F9D0EAF-DC4B-403C-A233-E541743EE6F8}"/>
                    </a:ext>
                  </a:extLst>
                </p:cNvPr>
                <p:cNvSpPr/>
                <p:nvPr/>
              </p:nvSpPr>
              <p:spPr>
                <a:xfrm>
                  <a:off x="3473132" y="4875708"/>
                  <a:ext cx="308741" cy="30134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329DB7E0-8D7F-41A0-AAB2-0BB041A26C1C}"/>
                    </a:ext>
                  </a:extLst>
                </p:cNvPr>
                <p:cNvSpPr/>
                <p:nvPr/>
              </p:nvSpPr>
              <p:spPr>
                <a:xfrm>
                  <a:off x="3441767" y="4901144"/>
                  <a:ext cx="308741" cy="30134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38D35B37-08D9-47CC-BA46-25B626906633}"/>
                    </a:ext>
                  </a:extLst>
                </p:cNvPr>
                <p:cNvSpPr/>
                <p:nvPr/>
              </p:nvSpPr>
              <p:spPr>
                <a:xfrm>
                  <a:off x="3410402" y="4931646"/>
                  <a:ext cx="308741" cy="30134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07C0CDDA-BCD1-42B1-BCA9-7B521210968C}"/>
                    </a:ext>
                  </a:extLst>
                </p:cNvPr>
                <p:cNvSpPr/>
                <p:nvPr/>
              </p:nvSpPr>
              <p:spPr>
                <a:xfrm>
                  <a:off x="3609812" y="4969548"/>
                  <a:ext cx="72675" cy="60244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AAAD65B7-0CE4-4402-B37B-99E230906A23}"/>
                  </a:ext>
                </a:extLst>
              </p:cNvPr>
              <p:cNvSpPr/>
              <p:nvPr/>
            </p:nvSpPr>
            <p:spPr>
              <a:xfrm>
                <a:off x="7374625" y="4322757"/>
                <a:ext cx="308741" cy="3013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79D22DA4-3C48-45CA-A661-28077D630BAF}"/>
                  </a:ext>
                </a:extLst>
              </p:cNvPr>
              <p:cNvSpPr/>
              <p:nvPr/>
            </p:nvSpPr>
            <p:spPr>
              <a:xfrm>
                <a:off x="7343260" y="4348193"/>
                <a:ext cx="308741" cy="3013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462FF398-CAA4-4DBF-BE90-769DBCA03D84}"/>
                  </a:ext>
                </a:extLst>
              </p:cNvPr>
              <p:cNvSpPr/>
              <p:nvPr/>
            </p:nvSpPr>
            <p:spPr>
              <a:xfrm>
                <a:off x="7311895" y="4378695"/>
                <a:ext cx="308741" cy="3013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9068551F-C8BD-4DE9-9665-9927D1CEC898}"/>
                  </a:ext>
                </a:extLst>
              </p:cNvPr>
              <p:cNvSpPr/>
              <p:nvPr/>
            </p:nvSpPr>
            <p:spPr>
              <a:xfrm>
                <a:off x="7511305" y="4416597"/>
                <a:ext cx="72675" cy="6024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920F91FE-081B-46A8-AF62-1073E433F004}"/>
                  </a:ext>
                </a:extLst>
              </p:cNvPr>
              <p:cNvSpPr/>
              <p:nvPr/>
            </p:nvSpPr>
            <p:spPr>
              <a:xfrm>
                <a:off x="7794174" y="4322757"/>
                <a:ext cx="308741" cy="3013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25CECFC1-1C10-4D26-B21E-E3E9B2355A21}"/>
                  </a:ext>
                </a:extLst>
              </p:cNvPr>
              <p:cNvSpPr/>
              <p:nvPr/>
            </p:nvSpPr>
            <p:spPr>
              <a:xfrm>
                <a:off x="7762809" y="4348193"/>
                <a:ext cx="308741" cy="3013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B048A96-2D3D-4EF2-96B2-35CFB7A86257}"/>
                  </a:ext>
                </a:extLst>
              </p:cNvPr>
              <p:cNvSpPr/>
              <p:nvPr/>
            </p:nvSpPr>
            <p:spPr>
              <a:xfrm>
                <a:off x="7731444" y="4378695"/>
                <a:ext cx="308741" cy="30134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1359906C-7D51-4AA2-9C94-B976B833E085}"/>
                  </a:ext>
                </a:extLst>
              </p:cNvPr>
              <p:cNvSpPr/>
              <p:nvPr/>
            </p:nvSpPr>
            <p:spPr>
              <a:xfrm>
                <a:off x="7930854" y="4416597"/>
                <a:ext cx="72675" cy="60244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3E0A3C3-FA8D-4750-AEE2-DAD3B8C6AB47}"/>
                  </a:ext>
                </a:extLst>
              </p:cNvPr>
              <p:cNvSpPr/>
              <p:nvPr/>
            </p:nvSpPr>
            <p:spPr>
              <a:xfrm>
                <a:off x="8395428" y="3719690"/>
                <a:ext cx="189011" cy="15583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D07910A1-1896-4143-943B-63CBEE2DF0D6}"/>
                  </a:ext>
                </a:extLst>
              </p:cNvPr>
              <p:cNvSpPr/>
              <p:nvPr/>
            </p:nvSpPr>
            <p:spPr>
              <a:xfrm>
                <a:off x="8913799" y="4306273"/>
                <a:ext cx="189011" cy="44619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6171A69C-2E76-450F-926F-E0F7C3955C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45640" y="4476224"/>
                <a:ext cx="21047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453664E0-FED2-4874-A9C9-94894A7657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24767" y="4476224"/>
                <a:ext cx="21047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650567A9-2AB6-4847-9B0F-1BC1F789E1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56519" y="4476841"/>
                <a:ext cx="21047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화살표 연결선 58">
                <a:extLst>
                  <a:ext uri="{FF2B5EF4-FFF2-40B4-BE49-F238E27FC236}">
                    <a16:creationId xmlns:a16="http://schemas.microsoft.com/office/drawing/2014/main" id="{0E4A9474-3E08-49A9-A7D4-C1869375B8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23877" y="4468348"/>
                <a:ext cx="21047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>
                <a:extLst>
                  <a:ext uri="{FF2B5EF4-FFF2-40B4-BE49-F238E27FC236}">
                    <a16:creationId xmlns:a16="http://schemas.microsoft.com/office/drawing/2014/main" id="{B055AB77-6944-4646-9B55-746266560F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69360" y="4473430"/>
                <a:ext cx="21047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208661D4-450B-4EC8-9FE8-DB903756BC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23871" y="4473430"/>
                <a:ext cx="21047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직선 화살표 연결선 150">
                <a:extLst>
                  <a:ext uri="{FF2B5EF4-FFF2-40B4-BE49-F238E27FC236}">
                    <a16:creationId xmlns:a16="http://schemas.microsoft.com/office/drawing/2014/main" id="{A2025CE0-D353-4E22-8B27-E7C927561B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52059" y="4473430"/>
                <a:ext cx="210472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9E31B80D-39EB-46FC-8236-7555430BD8B9}"/>
                </a:ext>
              </a:extLst>
            </p:cNvPr>
            <p:cNvSpPr/>
            <p:nvPr/>
          </p:nvSpPr>
          <p:spPr>
            <a:xfrm>
              <a:off x="88463" y="1503704"/>
              <a:ext cx="360266" cy="146619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/>
                <a:t>입력값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73524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데이터 셋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5341FE-6BA8-4649-87CE-046164EA1F74}"/>
              </a:ext>
            </a:extLst>
          </p:cNvPr>
          <p:cNvSpPr txBox="1"/>
          <p:nvPr/>
        </p:nvSpPr>
        <p:spPr>
          <a:xfrm>
            <a:off x="2387531" y="3429000"/>
            <a:ext cx="3738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/>
              <a:t>32</a:t>
            </a:r>
            <a:endParaRPr lang="ko-KR" altLang="en-US" sz="135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F70EC61-A124-4C7E-8CA7-4802E86D131C}"/>
              </a:ext>
            </a:extLst>
          </p:cNvPr>
          <p:cNvGrpSpPr/>
          <p:nvPr/>
        </p:nvGrpSpPr>
        <p:grpSpPr>
          <a:xfrm>
            <a:off x="2832773" y="1934081"/>
            <a:ext cx="4006215" cy="3223078"/>
            <a:chOff x="3437322" y="1281643"/>
            <a:chExt cx="5775258" cy="491895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7B46823-87E8-4B5A-A3C4-B13D6C8359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0273" t="3335" b="3141"/>
            <a:stretch/>
          </p:blipFill>
          <p:spPr>
            <a:xfrm>
              <a:off x="4858258" y="1281643"/>
              <a:ext cx="4191328" cy="298190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214002-7CA1-42E6-86B4-A5A83ECD1CAA}"/>
                </a:ext>
              </a:extLst>
            </p:cNvPr>
            <p:cNvSpPr txBox="1"/>
            <p:nvPr/>
          </p:nvSpPr>
          <p:spPr>
            <a:xfrm>
              <a:off x="3498282" y="3801220"/>
              <a:ext cx="266304" cy="457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R" sz="1350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7B8330C-3743-4355-8403-871E7EA9A5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455" t="2161" r="35637"/>
            <a:stretch/>
          </p:blipFill>
          <p:spPr>
            <a:xfrm>
              <a:off x="4299787" y="1734970"/>
              <a:ext cx="3981621" cy="304725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CBA4EDC-5130-4E1F-8792-EB718653AC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1091"/>
            <a:stretch/>
          </p:blipFill>
          <p:spPr>
            <a:xfrm>
              <a:off x="3683013" y="2277594"/>
              <a:ext cx="3895585" cy="3047254"/>
            </a:xfrm>
            <a:prstGeom prst="rect">
              <a:avLst/>
            </a:prstGeom>
          </p:spPr>
        </p:pic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C4CB5DAB-2D3D-4DD4-80B9-4DD1B9F7E8CF}"/>
                </a:ext>
              </a:extLst>
            </p:cNvPr>
            <p:cNvCxnSpPr/>
            <p:nvPr/>
          </p:nvCxnSpPr>
          <p:spPr>
            <a:xfrm>
              <a:off x="3794760" y="5562600"/>
              <a:ext cx="3649980" cy="0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7DB39500-B972-4385-AF59-48E8B542F65F}"/>
                </a:ext>
              </a:extLst>
            </p:cNvPr>
            <p:cNvCxnSpPr>
              <a:cxnSpLocks/>
            </p:cNvCxnSpPr>
            <p:nvPr/>
          </p:nvCxnSpPr>
          <p:spPr>
            <a:xfrm>
              <a:off x="3437322" y="2422001"/>
              <a:ext cx="0" cy="2651760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7C960C-5D4F-4C5C-981D-965D28EA2BAF}"/>
                </a:ext>
              </a:extLst>
            </p:cNvPr>
            <p:cNvSpPr txBox="1"/>
            <p:nvPr/>
          </p:nvSpPr>
          <p:spPr>
            <a:xfrm>
              <a:off x="5181810" y="5742625"/>
              <a:ext cx="538889" cy="457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50" dirty="0"/>
                <a:t>32</a:t>
              </a:r>
              <a:endParaRPr lang="ko-KR" altLang="en-US" sz="135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2DCF0F-6435-436F-B63E-07A9FE024238}"/>
                </a:ext>
              </a:extLst>
            </p:cNvPr>
            <p:cNvSpPr txBox="1"/>
            <p:nvPr/>
          </p:nvSpPr>
          <p:spPr>
            <a:xfrm>
              <a:off x="8611647" y="4926329"/>
              <a:ext cx="402551" cy="457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50" dirty="0"/>
                <a:t>3</a:t>
              </a:r>
              <a:endParaRPr lang="ko-KR" altLang="en-US" sz="1350" dirty="0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285A65CD-8B0B-4D01-A0DC-F663EC0A5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2745" y="4442460"/>
              <a:ext cx="1369835" cy="967740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77BD97B-5AFB-493F-97B1-905A3B04AB10}"/>
              </a:ext>
            </a:extLst>
          </p:cNvPr>
          <p:cNvSpPr txBox="1"/>
          <p:nvPr/>
        </p:nvSpPr>
        <p:spPr>
          <a:xfrm>
            <a:off x="1299043" y="5502080"/>
            <a:ext cx="6545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RGB 3channel </a:t>
            </a:r>
            <a:r>
              <a:rPr lang="ko-KR" altLang="en-US" b="1" dirty="0"/>
              <a:t>컬러 이미지 이기 때문에 </a:t>
            </a:r>
            <a:r>
              <a:rPr lang="en-US" altLang="ko-KR" b="1" dirty="0"/>
              <a:t>32* 32* 3 </a:t>
            </a:r>
            <a:r>
              <a:rPr lang="ko-KR" altLang="en-US" b="1" dirty="0"/>
              <a:t>의 행렬로 표현</a:t>
            </a:r>
          </a:p>
        </p:txBody>
      </p:sp>
    </p:spTree>
    <p:extLst>
      <p:ext uri="{BB962C8B-B14F-4D97-AF65-F5344CB8AC3E}">
        <p14:creationId xmlns:p14="http://schemas.microsoft.com/office/powerpoint/2010/main" val="13778534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을 사용한 테스트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4F8E3B-9F84-4064-BB76-1B0CDAB4A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599" y="1520090"/>
            <a:ext cx="5384800" cy="33468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A18770-0558-4B81-9DD0-A8B5DB2D5F78}"/>
              </a:ext>
            </a:extLst>
          </p:cNvPr>
          <p:cNvSpPr txBox="1"/>
          <p:nvPr/>
        </p:nvSpPr>
        <p:spPr>
          <a:xfrm>
            <a:off x="2475111" y="5330733"/>
            <a:ext cx="4193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학습시에는 미니 배치 별로 모멘텀을 저장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/>
              <a:t>평가시에는 저장된 모멘텀의 평균을 사용</a:t>
            </a:r>
          </a:p>
        </p:txBody>
      </p:sp>
    </p:spTree>
    <p:extLst>
      <p:ext uri="{BB962C8B-B14F-4D97-AF65-F5344CB8AC3E}">
        <p14:creationId xmlns:p14="http://schemas.microsoft.com/office/powerpoint/2010/main" val="1565564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12882AD-14DC-41AC-8002-DEC84E5A2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1411"/>
            <a:ext cx="9144000" cy="3763648"/>
          </a:xfrm>
          <a:prstGeom prst="rect">
            <a:avLst/>
          </a:prstGeom>
        </p:spPr>
      </p:pic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B43B64F-158C-405E-BFD2-9994429DC2DB}"/>
              </a:ext>
            </a:extLst>
          </p:cNvPr>
          <p:cNvCxnSpPr>
            <a:cxnSpLocks/>
          </p:cNvCxnSpPr>
          <p:nvPr/>
        </p:nvCxnSpPr>
        <p:spPr>
          <a:xfrm>
            <a:off x="625366" y="3053255"/>
            <a:ext cx="227023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0F30B2C-75DB-4874-8DC4-24C00B1D4F69}"/>
              </a:ext>
            </a:extLst>
          </p:cNvPr>
          <p:cNvCxnSpPr>
            <a:cxnSpLocks/>
          </p:cNvCxnSpPr>
          <p:nvPr/>
        </p:nvCxnSpPr>
        <p:spPr>
          <a:xfrm>
            <a:off x="1114097" y="4924098"/>
            <a:ext cx="793531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9543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F87C9A9-E527-448C-827E-E5F9D34F7B49}"/>
              </a:ext>
            </a:extLst>
          </p:cNvPr>
          <p:cNvGrpSpPr/>
          <p:nvPr/>
        </p:nvGrpSpPr>
        <p:grpSpPr>
          <a:xfrm>
            <a:off x="156623" y="1152525"/>
            <a:ext cx="7416029" cy="2472010"/>
            <a:chOff x="1157287" y="2290762"/>
            <a:chExt cx="6829425" cy="227647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D226457B-F08F-45EE-87F7-D617C9DD0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7287" y="2290762"/>
              <a:ext cx="6829425" cy="2276475"/>
            </a:xfrm>
            <a:prstGeom prst="rect">
              <a:avLst/>
            </a:prstGeom>
          </p:spPr>
        </p:pic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9B43B64F-158C-405E-BFD2-9994429DC2DB}"/>
                </a:ext>
              </a:extLst>
            </p:cNvPr>
            <p:cNvCxnSpPr>
              <a:cxnSpLocks/>
            </p:cNvCxnSpPr>
            <p:nvPr/>
          </p:nvCxnSpPr>
          <p:spPr>
            <a:xfrm>
              <a:off x="1779463" y="3410581"/>
              <a:ext cx="2792537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93136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Batch Normalization</a:t>
            </a:r>
          </a:p>
        </p:txBody>
      </p:sp>
      <p:sp>
        <p:nvSpPr>
          <p:cNvPr id="20" name="Rectangle 99">
            <a:extLst>
              <a:ext uri="{FF2B5EF4-FFF2-40B4-BE49-F238E27FC236}">
                <a16:creationId xmlns:a16="http://schemas.microsoft.com/office/drawing/2014/main" id="{CE43F46E-1673-4AEA-9239-973041AE20FC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Batch Normalization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780828F-30B3-4029-A661-63F971414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3116"/>
            <a:ext cx="9144000" cy="469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2504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Dropout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05A95E-24BE-465F-884B-00012A570BE4}"/>
              </a:ext>
            </a:extLst>
          </p:cNvPr>
          <p:cNvSpPr txBox="1"/>
          <p:nvPr/>
        </p:nvSpPr>
        <p:spPr>
          <a:xfrm>
            <a:off x="349142" y="342839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135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4C1BA0-4224-4E0F-8DD3-46360006879E}"/>
              </a:ext>
            </a:extLst>
          </p:cNvPr>
          <p:cNvSpPr/>
          <p:nvPr/>
        </p:nvSpPr>
        <p:spPr>
          <a:xfrm>
            <a:off x="734185" y="1244975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R" sz="1400" b="1" dirty="0"/>
            </a:br>
            <a:r>
              <a:rPr lang="en-US" altLang="ko-KR" sz="1400" b="1" dirty="0"/>
              <a:t>2. CNN </a:t>
            </a:r>
            <a:r>
              <a:rPr lang="ko-KR" altLang="en-US" sz="1400" b="1" dirty="0"/>
              <a:t>성능 향상을 위한 기법들</a:t>
            </a:r>
            <a:endParaRPr lang="en-US" altLang="ko-KR" sz="1400" b="1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 err="1"/>
              <a:t>ReLU</a:t>
            </a:r>
            <a:endParaRPr lang="en-US" altLang="ko-KR" sz="1400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Initializer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Optimizer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Batch Normalization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Dropout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Regularization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(Advanced)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Data Augmentation</a:t>
            </a:r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altLang="ko-KR" sz="1400" dirty="0"/>
              <a:t>Ensemble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CE58EA-C400-427C-B878-C821EFAD2FDD}"/>
              </a:ext>
            </a:extLst>
          </p:cNvPr>
          <p:cNvSpPr txBox="1"/>
          <p:nvPr/>
        </p:nvSpPr>
        <p:spPr>
          <a:xfrm>
            <a:off x="206931" y="798433"/>
            <a:ext cx="760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목차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19012D-7B69-44A5-B8EA-F07743059E05}"/>
              </a:ext>
            </a:extLst>
          </p:cNvPr>
          <p:cNvSpPr txBox="1"/>
          <p:nvPr/>
        </p:nvSpPr>
        <p:spPr>
          <a:xfrm>
            <a:off x="734185" y="1153407"/>
            <a:ext cx="341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1. Cifar10 Image Classification Dataset </a:t>
            </a:r>
            <a:r>
              <a:rPr lang="ko-KR" altLang="en-US" sz="1400" b="1" dirty="0"/>
              <a:t>소개</a:t>
            </a:r>
            <a:br>
              <a:rPr lang="en-US" altLang="ko-KR" sz="1400" b="1" dirty="0"/>
            </a:br>
            <a:endParaRPr lang="ko-KR" altLang="en-US" sz="1400" b="1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49BD4EF0-6406-48AD-B319-A5BDCEAB8333}"/>
              </a:ext>
            </a:extLst>
          </p:cNvPr>
          <p:cNvSpPr/>
          <p:nvPr/>
        </p:nvSpPr>
        <p:spPr>
          <a:xfrm flipH="1">
            <a:off x="2142196" y="2797891"/>
            <a:ext cx="300502" cy="17004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5406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Dropout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Overfitting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문제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A36FDEB-69D3-4581-BC88-F1F3A3B9A73E}"/>
              </a:ext>
            </a:extLst>
          </p:cNvPr>
          <p:cNvGrpSpPr/>
          <p:nvPr/>
        </p:nvGrpSpPr>
        <p:grpSpPr>
          <a:xfrm>
            <a:off x="750014" y="2376273"/>
            <a:ext cx="7378276" cy="1757504"/>
            <a:chOff x="1027832" y="4520797"/>
            <a:chExt cx="7456436" cy="177612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DD35001-6EC8-4931-ABBA-BD373E153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832" y="4523733"/>
              <a:ext cx="2543504" cy="1773186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D6A51AA-5F90-4E14-9C05-C5C47F45A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7098" y="4520797"/>
              <a:ext cx="4567170" cy="1776122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B02FA46-91E9-4656-9ED0-4886F34A9A55}"/>
              </a:ext>
            </a:extLst>
          </p:cNvPr>
          <p:cNvSpPr txBox="1"/>
          <p:nvPr/>
        </p:nvSpPr>
        <p:spPr>
          <a:xfrm>
            <a:off x="207545" y="1356251"/>
            <a:ext cx="846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Training set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노이즈에 까지 </a:t>
            </a:r>
            <a:r>
              <a:rPr lang="en-US" altLang="ko-KR" dirty="0"/>
              <a:t>overfit </a:t>
            </a:r>
            <a:r>
              <a:rPr lang="ko-KR" altLang="en-US" dirty="0"/>
              <a:t>되어 </a:t>
            </a:r>
            <a:r>
              <a:rPr lang="en-US" altLang="ko-KR" dirty="0"/>
              <a:t>test set</a:t>
            </a:r>
            <a:r>
              <a:rPr lang="ko-KR" altLang="en-US" dirty="0"/>
              <a:t> 에 대한 정확도가 낮아지는 문제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42BA55-EB56-4D6C-A539-33E15EF1FB40}"/>
              </a:ext>
            </a:extLst>
          </p:cNvPr>
          <p:cNvSpPr txBox="1"/>
          <p:nvPr/>
        </p:nvSpPr>
        <p:spPr>
          <a:xfrm>
            <a:off x="2195484" y="4615190"/>
            <a:ext cx="4947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망이 깊어질 수록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파라미터가 많아 질 수록</a:t>
            </a:r>
            <a:r>
              <a:rPr lang="en-US" altLang="ko-KR" sz="1600" b="1" dirty="0"/>
              <a:t>) </a:t>
            </a:r>
            <a:r>
              <a:rPr lang="ko-KR" altLang="en-US" sz="1600" b="1" dirty="0"/>
              <a:t>심해진다</a:t>
            </a:r>
          </a:p>
        </p:txBody>
      </p:sp>
    </p:spTree>
    <p:extLst>
      <p:ext uri="{BB962C8B-B14F-4D97-AF65-F5344CB8AC3E}">
        <p14:creationId xmlns:p14="http://schemas.microsoft.com/office/powerpoint/2010/main" val="37111034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Dropout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Overfitting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문제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02FA46-91E9-4656-9ED0-4886F34A9A55}"/>
              </a:ext>
            </a:extLst>
          </p:cNvPr>
          <p:cNvSpPr txBox="1"/>
          <p:nvPr/>
        </p:nvSpPr>
        <p:spPr>
          <a:xfrm>
            <a:off x="207545" y="1356251"/>
            <a:ext cx="4916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Overfitting </a:t>
            </a:r>
            <a:r>
              <a:rPr lang="ko-KR" altLang="en-US" dirty="0"/>
              <a:t>문제 해결을 위한 </a:t>
            </a:r>
            <a:r>
              <a:rPr lang="en-US" altLang="ko-KR" dirty="0"/>
              <a:t>3</a:t>
            </a:r>
            <a:r>
              <a:rPr lang="ko-KR" altLang="en-US" dirty="0"/>
              <a:t>가지 핵심 기법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03C26B-DB98-43A5-9A0C-5500DD54945B}"/>
              </a:ext>
            </a:extLst>
          </p:cNvPr>
          <p:cNvSpPr txBox="1"/>
          <p:nvPr/>
        </p:nvSpPr>
        <p:spPr>
          <a:xfrm>
            <a:off x="856690" y="2644969"/>
            <a:ext cx="57829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학습 데이터를 많이 확보한다</a:t>
            </a:r>
            <a:br>
              <a:rPr lang="en-US" altLang="ko-KR" dirty="0"/>
            </a:br>
            <a:r>
              <a:rPr lang="en-US" altLang="ko-KR" dirty="0"/>
              <a:t>=&gt; Data augmentation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2. feature</a:t>
            </a:r>
            <a:r>
              <a:rPr lang="ko-KR" altLang="en-US" dirty="0"/>
              <a:t>의 수를 줄이거나 여러 </a:t>
            </a:r>
            <a:r>
              <a:rPr lang="en-US" altLang="ko-KR" dirty="0"/>
              <a:t>feature</a:t>
            </a:r>
            <a:r>
              <a:rPr lang="ko-KR" altLang="en-US" dirty="0"/>
              <a:t>를 같이 사용한다</a:t>
            </a:r>
            <a:endParaRPr lang="en-US" altLang="ko-KR" dirty="0"/>
          </a:p>
          <a:p>
            <a:r>
              <a:rPr lang="en-US" altLang="ko-KR" dirty="0"/>
              <a:t>=&gt; Dropout, Ensemble</a:t>
            </a:r>
          </a:p>
          <a:p>
            <a:br>
              <a:rPr lang="en-US" altLang="ko-KR" dirty="0"/>
            </a:br>
            <a:r>
              <a:rPr lang="en-US" altLang="ko-KR" dirty="0"/>
              <a:t>3. </a:t>
            </a:r>
            <a:r>
              <a:rPr lang="ko-KR" altLang="en-US" dirty="0"/>
              <a:t>파라미터의 수를 줄인다</a:t>
            </a:r>
            <a:br>
              <a:rPr lang="en-US" altLang="ko-KR" dirty="0"/>
            </a:br>
            <a:r>
              <a:rPr lang="en-US" altLang="ko-KR" dirty="0"/>
              <a:t>=&gt; Regularization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31086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Dropout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Dropout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02FA46-91E9-4656-9ED0-4886F34A9A55}"/>
              </a:ext>
            </a:extLst>
          </p:cNvPr>
          <p:cNvSpPr txBox="1"/>
          <p:nvPr/>
        </p:nvSpPr>
        <p:spPr>
          <a:xfrm>
            <a:off x="207545" y="1356251"/>
            <a:ext cx="811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임의의 확률로 일부 </a:t>
            </a:r>
            <a:r>
              <a:rPr lang="en-US" altLang="ko-KR" dirty="0"/>
              <a:t>neuron</a:t>
            </a:r>
            <a:r>
              <a:rPr lang="ko-KR" altLang="en-US" dirty="0"/>
              <a:t>을 학습에서 제외한다 </a:t>
            </a:r>
            <a:r>
              <a:rPr lang="en-US" altLang="ko-KR" dirty="0"/>
              <a:t>(</a:t>
            </a:r>
            <a:r>
              <a:rPr lang="ko-KR" altLang="en-US" dirty="0"/>
              <a:t>가중치 값을 </a:t>
            </a:r>
            <a:r>
              <a:rPr lang="en-US" altLang="ko-KR" dirty="0"/>
              <a:t>0</a:t>
            </a:r>
            <a:r>
              <a:rPr lang="ko-KR" altLang="en-US" dirty="0"/>
              <a:t>으로 만든다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4687BCB-6825-477F-8752-87E244E14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900" y="2025544"/>
            <a:ext cx="6796200" cy="362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369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Dropout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Dropout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의 학습과 평가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02FA46-91E9-4656-9ED0-4886F34A9A55}"/>
              </a:ext>
            </a:extLst>
          </p:cNvPr>
          <p:cNvSpPr txBox="1"/>
          <p:nvPr/>
        </p:nvSpPr>
        <p:spPr>
          <a:xfrm>
            <a:off x="207545" y="1356251"/>
            <a:ext cx="809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학습시에는 이를 통하여 중복된 </a:t>
            </a:r>
            <a:r>
              <a:rPr lang="en-US" altLang="ko-KR" dirty="0"/>
              <a:t>feature</a:t>
            </a:r>
            <a:r>
              <a:rPr lang="ko-KR" altLang="en-US" dirty="0"/>
              <a:t>를 줄이며</a:t>
            </a:r>
            <a:r>
              <a:rPr lang="en-US" altLang="ko-KR" dirty="0"/>
              <a:t>, overfitting</a:t>
            </a:r>
            <a:r>
              <a:rPr lang="ko-KR" altLang="en-US" dirty="0"/>
              <a:t> 문제를 완화한다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D20D36-5397-4B60-980F-4524EFA2C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2" y="1985962"/>
            <a:ext cx="8105775" cy="2886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DB8C94-8D84-4844-AC1B-25442C6AC41F}"/>
              </a:ext>
            </a:extLst>
          </p:cNvPr>
          <p:cNvSpPr txBox="1"/>
          <p:nvPr/>
        </p:nvSpPr>
        <p:spPr>
          <a:xfrm>
            <a:off x="207545" y="5153006"/>
            <a:ext cx="6370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테스트 시에는 이렇게 학습된 모든 </a:t>
            </a:r>
            <a:r>
              <a:rPr lang="en-US" altLang="ko-KR" dirty="0"/>
              <a:t>neuron</a:t>
            </a:r>
            <a:r>
              <a:rPr lang="ko-KR" altLang="en-US" dirty="0"/>
              <a:t>들을 다 사용한다</a:t>
            </a:r>
          </a:p>
        </p:txBody>
      </p:sp>
    </p:spTree>
    <p:extLst>
      <p:ext uri="{BB962C8B-B14F-4D97-AF65-F5344CB8AC3E}">
        <p14:creationId xmlns:p14="http://schemas.microsoft.com/office/powerpoint/2010/main" val="41158344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Dropout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Dropout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62E50BB-80AE-4EE3-A95E-1D7C62354268}"/>
              </a:ext>
            </a:extLst>
          </p:cNvPr>
          <p:cNvGrpSpPr/>
          <p:nvPr/>
        </p:nvGrpSpPr>
        <p:grpSpPr>
          <a:xfrm>
            <a:off x="2198894" y="3868092"/>
            <a:ext cx="4746211" cy="1264326"/>
            <a:chOff x="761999" y="1316603"/>
            <a:chExt cx="7364396" cy="196177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3A38966-0F49-43B9-9E9A-724798F34CF0}"/>
                </a:ext>
              </a:extLst>
            </p:cNvPr>
            <p:cNvSpPr/>
            <p:nvPr/>
          </p:nvSpPr>
          <p:spPr>
            <a:xfrm>
              <a:off x="1008493" y="1472458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8690997-D0AA-45BC-902A-C614F832061C}"/>
                </a:ext>
              </a:extLst>
            </p:cNvPr>
            <p:cNvSpPr/>
            <p:nvPr/>
          </p:nvSpPr>
          <p:spPr>
            <a:xfrm>
              <a:off x="3188042" y="1720778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45A5CCE-7A82-487E-956E-DDD732E10DA0}"/>
                </a:ext>
              </a:extLst>
            </p:cNvPr>
            <p:cNvSpPr/>
            <p:nvPr/>
          </p:nvSpPr>
          <p:spPr>
            <a:xfrm>
              <a:off x="5738649" y="1316603"/>
              <a:ext cx="304799" cy="15583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BB8D5F6-DEA4-48B8-9042-2A90ACA1523A}"/>
                </a:ext>
              </a:extLst>
            </p:cNvPr>
            <p:cNvSpPr/>
            <p:nvPr/>
          </p:nvSpPr>
          <p:spPr>
            <a:xfrm>
              <a:off x="6760398" y="1609593"/>
              <a:ext cx="304799" cy="9086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BFA3A85-D198-4D9B-BFF0-98C2337EA007}"/>
                </a:ext>
              </a:extLst>
            </p:cNvPr>
            <p:cNvSpPr/>
            <p:nvPr/>
          </p:nvSpPr>
          <p:spPr>
            <a:xfrm>
              <a:off x="7821596" y="1840820"/>
              <a:ext cx="304799" cy="4461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BC2FED1E-85C4-4762-A1AC-28DC211F17FA}"/>
                </a:ext>
              </a:extLst>
            </p:cNvPr>
            <p:cNvCxnSpPr>
              <a:cxnSpLocks/>
            </p:cNvCxnSpPr>
            <p:nvPr/>
          </p:nvCxnSpPr>
          <p:spPr>
            <a:xfrm>
              <a:off x="2301766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627491E-A45E-4CD9-9F0C-FD3DE4ECEFAF}"/>
                </a:ext>
              </a:extLst>
            </p:cNvPr>
            <p:cNvSpPr/>
            <p:nvPr/>
          </p:nvSpPr>
          <p:spPr>
            <a:xfrm>
              <a:off x="885370" y="1572306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BF123FB-0FC1-4454-B515-60AEBCF31D37}"/>
                </a:ext>
              </a:extLst>
            </p:cNvPr>
            <p:cNvSpPr/>
            <p:nvPr/>
          </p:nvSpPr>
          <p:spPr>
            <a:xfrm>
              <a:off x="762247" y="1692041"/>
              <a:ext cx="1211943" cy="11829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EC89A0B-6A06-4824-8C0F-9189189EED1D}"/>
                </a:ext>
              </a:extLst>
            </p:cNvPr>
            <p:cNvSpPr/>
            <p:nvPr/>
          </p:nvSpPr>
          <p:spPr>
            <a:xfrm>
              <a:off x="1545021" y="1840820"/>
              <a:ext cx="285280" cy="23648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CDFD4E5-1A02-413C-97C3-1FBA93ACEDF5}"/>
                </a:ext>
              </a:extLst>
            </p:cNvPr>
            <p:cNvSpPr/>
            <p:nvPr/>
          </p:nvSpPr>
          <p:spPr>
            <a:xfrm>
              <a:off x="4657409" y="1711775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A901B205-3DED-492B-8766-7B893536E84F}"/>
                </a:ext>
              </a:extLst>
            </p:cNvPr>
            <p:cNvCxnSpPr>
              <a:cxnSpLocks/>
            </p:cNvCxnSpPr>
            <p:nvPr/>
          </p:nvCxnSpPr>
          <p:spPr>
            <a:xfrm>
              <a:off x="3877714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56EDE79D-A13C-490F-A2DB-5B416D901A93}"/>
                </a:ext>
              </a:extLst>
            </p:cNvPr>
            <p:cNvCxnSpPr>
              <a:cxnSpLocks/>
            </p:cNvCxnSpPr>
            <p:nvPr/>
          </p:nvCxnSpPr>
          <p:spPr>
            <a:xfrm>
              <a:off x="5064019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5684ED62-4F79-430D-ABA7-CDAD95D00A86}"/>
                </a:ext>
              </a:extLst>
            </p:cNvPr>
            <p:cNvCxnSpPr>
              <a:cxnSpLocks/>
            </p:cNvCxnSpPr>
            <p:nvPr/>
          </p:nvCxnSpPr>
          <p:spPr>
            <a:xfrm>
              <a:off x="6153807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2631CB01-505A-4744-BA6C-C6D3C8A1CCD3}"/>
                </a:ext>
              </a:extLst>
            </p:cNvPr>
            <p:cNvCxnSpPr>
              <a:cxnSpLocks/>
            </p:cNvCxnSpPr>
            <p:nvPr/>
          </p:nvCxnSpPr>
          <p:spPr>
            <a:xfrm>
              <a:off x="7125247" y="2006358"/>
              <a:ext cx="578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4D17281-0E7F-4278-935A-597E3DF1B5CC}"/>
                </a:ext>
              </a:extLst>
            </p:cNvPr>
            <p:cNvSpPr/>
            <p:nvPr/>
          </p:nvSpPr>
          <p:spPr>
            <a:xfrm>
              <a:off x="3118103" y="1780799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8BFAAA0-72FE-44EA-AF2B-79FF3208D09C}"/>
                </a:ext>
              </a:extLst>
            </p:cNvPr>
            <p:cNvSpPr/>
            <p:nvPr/>
          </p:nvSpPr>
          <p:spPr>
            <a:xfrm>
              <a:off x="3059196" y="1840820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4BB716A-0EDA-408B-B83A-4902C4C4A57D}"/>
                </a:ext>
              </a:extLst>
            </p:cNvPr>
            <p:cNvSpPr/>
            <p:nvPr/>
          </p:nvSpPr>
          <p:spPr>
            <a:xfrm>
              <a:off x="2977885" y="1900841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DE700BC-3F48-481E-91FC-A7B42DA10C30}"/>
                </a:ext>
              </a:extLst>
            </p:cNvPr>
            <p:cNvSpPr/>
            <p:nvPr/>
          </p:nvSpPr>
          <p:spPr>
            <a:xfrm>
              <a:off x="2931929" y="1974815"/>
              <a:ext cx="586888" cy="5788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C996EB3-C54C-4036-848D-E280CCD65BAC}"/>
                </a:ext>
              </a:extLst>
            </p:cNvPr>
            <p:cNvSpPr/>
            <p:nvPr/>
          </p:nvSpPr>
          <p:spPr>
            <a:xfrm>
              <a:off x="4602229" y="1767550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2091445-D94E-45E9-889E-CDEE4C94B14C}"/>
                </a:ext>
              </a:extLst>
            </p:cNvPr>
            <p:cNvSpPr/>
            <p:nvPr/>
          </p:nvSpPr>
          <p:spPr>
            <a:xfrm>
              <a:off x="4571490" y="1823325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F549128-51D1-436C-A43B-50D61FDBE155}"/>
                </a:ext>
              </a:extLst>
            </p:cNvPr>
            <p:cNvSpPr/>
            <p:nvPr/>
          </p:nvSpPr>
          <p:spPr>
            <a:xfrm>
              <a:off x="4539413" y="1870038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F16A889-9506-49F7-9D6F-7F45383D6E79}"/>
                </a:ext>
              </a:extLst>
            </p:cNvPr>
            <p:cNvSpPr/>
            <p:nvPr/>
          </p:nvSpPr>
          <p:spPr>
            <a:xfrm>
              <a:off x="4491880" y="1954718"/>
              <a:ext cx="340446" cy="3322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DA25CAF-9618-44A3-B8AA-F8A8CB1B9C15}"/>
                </a:ext>
              </a:extLst>
            </p:cNvPr>
            <p:cNvSpPr/>
            <p:nvPr/>
          </p:nvSpPr>
          <p:spPr>
            <a:xfrm>
              <a:off x="3123425" y="2062652"/>
              <a:ext cx="285280" cy="23648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DC8F510-84A2-4B32-859F-5164D1E2FE7B}"/>
                </a:ext>
              </a:extLst>
            </p:cNvPr>
            <p:cNvSpPr txBox="1"/>
            <p:nvPr/>
          </p:nvSpPr>
          <p:spPr>
            <a:xfrm>
              <a:off x="2748423" y="253971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16, 16, 32</a:t>
              </a:r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0234275-BDF1-43F1-A4D6-278E1F4406D5}"/>
                </a:ext>
              </a:extLst>
            </p:cNvPr>
            <p:cNvSpPr txBox="1"/>
            <p:nvPr/>
          </p:nvSpPr>
          <p:spPr>
            <a:xfrm>
              <a:off x="761999" y="2867098"/>
              <a:ext cx="9909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32, 32, 3</a:t>
              </a:r>
              <a:endParaRPr lang="ko-KR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AABE53A-DC5D-432C-BC65-1A25E077C118}"/>
                </a:ext>
              </a:extLst>
            </p:cNvPr>
            <p:cNvSpPr txBox="1"/>
            <p:nvPr/>
          </p:nvSpPr>
          <p:spPr>
            <a:xfrm>
              <a:off x="4225124" y="2283498"/>
              <a:ext cx="8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8, 8, 64</a:t>
              </a:r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CE9E89B-6F31-4278-87A0-EFF8AC464F0B}"/>
                </a:ext>
              </a:extLst>
            </p:cNvPr>
            <p:cNvSpPr txBox="1"/>
            <p:nvPr/>
          </p:nvSpPr>
          <p:spPr>
            <a:xfrm>
              <a:off x="5343462" y="2909046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8 * 8 * 64</a:t>
              </a:r>
              <a:endParaRPr lang="ko-KR" alt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2968F23-A06C-4C46-9BDE-E6DBEDC389E1}"/>
                </a:ext>
              </a:extLst>
            </p:cNvPr>
            <p:cNvSpPr txBox="1"/>
            <p:nvPr/>
          </p:nvSpPr>
          <p:spPr>
            <a:xfrm>
              <a:off x="6644935" y="2539714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384</a:t>
              </a:r>
              <a:endParaRPr lang="ko-KR" alt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E6AF0E0-217A-4A79-82E7-065726FFBDD8}"/>
                </a:ext>
              </a:extLst>
            </p:cNvPr>
            <p:cNvSpPr txBox="1"/>
            <p:nvPr/>
          </p:nvSpPr>
          <p:spPr>
            <a:xfrm>
              <a:off x="7706133" y="227428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10</a:t>
              </a:r>
              <a:endParaRPr lang="ko-KR" altLang="en-US" dirty="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F1547269-FDC5-4AB0-9052-1B3383AFBE68}"/>
              </a:ext>
            </a:extLst>
          </p:cNvPr>
          <p:cNvSpPr txBox="1"/>
          <p:nvPr/>
        </p:nvSpPr>
        <p:spPr>
          <a:xfrm>
            <a:off x="207545" y="1356251"/>
            <a:ext cx="3277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 err="1"/>
              <a:t>Tensorflow</a:t>
            </a:r>
            <a:r>
              <a:rPr lang="en-US" altLang="ko-KR" dirty="0"/>
              <a:t> </a:t>
            </a:r>
            <a:r>
              <a:rPr lang="ko-KR" altLang="en-US" dirty="0"/>
              <a:t>라이브러리 사용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F7654B-3131-4C6C-9284-1E61B9A2D7F6}"/>
              </a:ext>
            </a:extLst>
          </p:cNvPr>
          <p:cNvSpPr txBox="1"/>
          <p:nvPr/>
        </p:nvSpPr>
        <p:spPr>
          <a:xfrm>
            <a:off x="207545" y="3289931"/>
            <a:ext cx="6838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일반적으로 </a:t>
            </a:r>
            <a:r>
              <a:rPr lang="en-US" altLang="ko-KR" dirty="0"/>
              <a:t>CNN</a:t>
            </a:r>
            <a:r>
              <a:rPr lang="ko-KR" altLang="en-US" dirty="0"/>
              <a:t>의 경우 </a:t>
            </a:r>
            <a:r>
              <a:rPr lang="en-US" altLang="ko-KR" dirty="0"/>
              <a:t>Fully connected layer</a:t>
            </a:r>
            <a:r>
              <a:rPr lang="ko-KR" altLang="en-US" dirty="0"/>
              <a:t>에서 주로 사용된다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14E5E08E-F48D-49E5-AE89-8093BABA9EBF}"/>
              </a:ext>
            </a:extLst>
          </p:cNvPr>
          <p:cNvCxnSpPr>
            <a:cxnSpLocks/>
            <a:endCxn id="43" idx="2"/>
          </p:cNvCxnSpPr>
          <p:nvPr/>
        </p:nvCxnSpPr>
        <p:spPr>
          <a:xfrm flipH="1" flipV="1">
            <a:off x="5656969" y="4795253"/>
            <a:ext cx="1287132" cy="42427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F798EA6-C39C-4B94-A6EA-E276F8143536}"/>
              </a:ext>
            </a:extLst>
          </p:cNvPr>
          <p:cNvSpPr/>
          <p:nvPr/>
        </p:nvSpPr>
        <p:spPr>
          <a:xfrm>
            <a:off x="5602686" y="3968538"/>
            <a:ext cx="108566" cy="8267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FBC7F8E-A754-4262-B04D-392BE28E56C6}"/>
              </a:ext>
            </a:extLst>
          </p:cNvPr>
          <p:cNvSpPr txBox="1"/>
          <p:nvPr/>
        </p:nvSpPr>
        <p:spPr>
          <a:xfrm>
            <a:off x="6944101" y="5051832"/>
            <a:ext cx="96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Dropout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059CAF2-70AE-4BC9-B866-6AC94E7AD7B0}"/>
              </a:ext>
            </a:extLst>
          </p:cNvPr>
          <p:cNvSpPr/>
          <p:nvPr/>
        </p:nvSpPr>
        <p:spPr>
          <a:xfrm>
            <a:off x="6259638" y="4128350"/>
            <a:ext cx="108566" cy="4057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3A645AF-0FA0-4BFF-8199-E20E3404109B}"/>
              </a:ext>
            </a:extLst>
          </p:cNvPr>
          <p:cNvCxnSpPr>
            <a:cxnSpLocks/>
            <a:stCxn id="46" idx="1"/>
            <a:endCxn id="48" idx="2"/>
          </p:cNvCxnSpPr>
          <p:nvPr/>
        </p:nvCxnSpPr>
        <p:spPr>
          <a:xfrm flipH="1" flipV="1">
            <a:off x="6313921" y="4534110"/>
            <a:ext cx="630180" cy="70238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5E4B15D-C3C2-456E-B0E5-28FDD23DD413}"/>
              </a:ext>
            </a:extLst>
          </p:cNvPr>
          <p:cNvSpPr txBox="1"/>
          <p:nvPr/>
        </p:nvSpPr>
        <p:spPr>
          <a:xfrm>
            <a:off x="207545" y="5679484"/>
            <a:ext cx="873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하지만 </a:t>
            </a:r>
            <a:r>
              <a:rPr lang="en-US" altLang="ko-KR" dirty="0"/>
              <a:t>Batch normalization </a:t>
            </a:r>
            <a:r>
              <a:rPr lang="ko-KR" altLang="en-US" dirty="0"/>
              <a:t>이 </a:t>
            </a:r>
            <a:r>
              <a:rPr lang="en-US" altLang="ko-KR" dirty="0"/>
              <a:t>Dropout</a:t>
            </a:r>
            <a:r>
              <a:rPr lang="ko-KR" altLang="en-US" dirty="0"/>
              <a:t>의 역할도 수행하기 때문에 둘 중 하나만 사용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570D69B8-875A-4BAB-B70E-F3DE0186BC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69" b="63459"/>
          <a:stretch/>
        </p:blipFill>
        <p:spPr>
          <a:xfrm>
            <a:off x="207545" y="1757840"/>
            <a:ext cx="8367754" cy="31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27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데이터 셋 사용법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6D9F3F2-E7BB-4F3A-B1A9-6C6C6FC3F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00" y="1653196"/>
            <a:ext cx="8507337" cy="355160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686B0A7B-0CB7-42E3-8C25-20AE82F26604}"/>
              </a:ext>
            </a:extLst>
          </p:cNvPr>
          <p:cNvSpPr/>
          <p:nvPr/>
        </p:nvSpPr>
        <p:spPr>
          <a:xfrm>
            <a:off x="215900" y="2475240"/>
            <a:ext cx="8832850" cy="1131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29CAC2-7E01-4F6C-BC96-0C8B9A2EBC44}"/>
              </a:ext>
            </a:extLst>
          </p:cNvPr>
          <p:cNvSpPr txBox="1"/>
          <p:nvPr/>
        </p:nvSpPr>
        <p:spPr>
          <a:xfrm>
            <a:off x="1795527" y="5482422"/>
            <a:ext cx="5616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MNIST </a:t>
            </a:r>
            <a:r>
              <a:rPr lang="ko-KR" altLang="en-US" sz="2000" b="1" dirty="0"/>
              <a:t>데이터셋과 마찬가지로 라이브러리 지원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D29F01-4924-4EC4-B920-59E43A5FEE72}"/>
              </a:ext>
            </a:extLst>
          </p:cNvPr>
          <p:cNvSpPr txBox="1"/>
          <p:nvPr/>
        </p:nvSpPr>
        <p:spPr>
          <a:xfrm>
            <a:off x="-155596" y="6048625"/>
            <a:ext cx="356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케라스</a:t>
            </a:r>
            <a:r>
              <a:rPr lang="ko-KR" altLang="en-US" b="1" dirty="0"/>
              <a:t> 설치 </a:t>
            </a:r>
            <a:r>
              <a:rPr lang="en-US" altLang="ko-KR" b="1" dirty="0"/>
              <a:t>: pip install </a:t>
            </a:r>
            <a:r>
              <a:rPr lang="en-US" altLang="ko-KR" b="1" dirty="0" err="1"/>
              <a:t>keras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539177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Dropout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Dropout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A198D4-508D-4F2B-8138-8A5B00898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35881"/>
            <a:ext cx="4855545" cy="21832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EE87E53-9B9C-4D2A-A879-F005A3290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798679"/>
            <a:ext cx="7496374" cy="13697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4F2C01-A4F9-4056-A87D-2D508051A87F}"/>
              </a:ext>
            </a:extLst>
          </p:cNvPr>
          <p:cNvSpPr txBox="1"/>
          <p:nvPr/>
        </p:nvSpPr>
        <p:spPr>
          <a:xfrm>
            <a:off x="102442" y="1245209"/>
            <a:ext cx="3063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Keepprob</a:t>
            </a:r>
            <a:r>
              <a:rPr lang="ko-KR" altLang="en-US" dirty="0"/>
              <a:t> </a:t>
            </a:r>
            <a:r>
              <a:rPr lang="en-US" altLang="ko-KR" dirty="0"/>
              <a:t>placeholder </a:t>
            </a:r>
            <a:r>
              <a:rPr lang="ko-KR" altLang="en-US" dirty="0"/>
              <a:t>정의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3734B-C41A-4EDD-964E-FDD004F5FB1F}"/>
              </a:ext>
            </a:extLst>
          </p:cNvPr>
          <p:cNvSpPr txBox="1"/>
          <p:nvPr/>
        </p:nvSpPr>
        <p:spPr>
          <a:xfrm>
            <a:off x="102442" y="4329862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모델 정의</a:t>
            </a:r>
          </a:p>
        </p:txBody>
      </p:sp>
    </p:spTree>
    <p:extLst>
      <p:ext uri="{BB962C8B-B14F-4D97-AF65-F5344CB8AC3E}">
        <p14:creationId xmlns:p14="http://schemas.microsoft.com/office/powerpoint/2010/main" val="16903271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CNN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성능 향상 기법 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: Dropout</a:t>
            </a:r>
          </a:p>
        </p:txBody>
      </p:sp>
      <p:sp>
        <p:nvSpPr>
          <p:cNvPr id="5" name="Rectangle 99">
            <a:extLst>
              <a:ext uri="{FF2B5EF4-FFF2-40B4-BE49-F238E27FC236}">
                <a16:creationId xmlns:a16="http://schemas.microsoft.com/office/drawing/2014/main" id="{ED84FA8F-ADC4-4BAD-A5E6-FDAF6AE07299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Dropout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구현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91345D-21E6-49F0-8021-5DABBFC14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3460"/>
            <a:ext cx="8690793" cy="439756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DA7C1EA-774F-4EAC-A4BE-E1A338E3A32A}"/>
              </a:ext>
            </a:extLst>
          </p:cNvPr>
          <p:cNvSpPr txBox="1"/>
          <p:nvPr/>
        </p:nvSpPr>
        <p:spPr>
          <a:xfrm>
            <a:off x="102442" y="1245209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40959432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최종 구현</a:t>
            </a:r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 </a:t>
            </a:r>
            <a:r>
              <a:rPr lang="ko-KR" altLang="en-US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및 모델 성능 평가</a:t>
            </a:r>
            <a:endParaRPr lang="en-US" altLang="ko-KR" sz="2400" b="1" dirty="0">
              <a:solidFill>
                <a:srgbClr val="002060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0BCFBD-E1A7-46F2-9EAD-50B889533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04" y="1343551"/>
            <a:ext cx="8231392" cy="417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966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787749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데이터 셋 사용법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C0D0F09-7C2C-4585-B667-0F339F695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500" y="1498798"/>
            <a:ext cx="6561940" cy="21590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8C2131-72DB-432B-A19B-8E1582565739}"/>
              </a:ext>
            </a:extLst>
          </p:cNvPr>
          <p:cNvSpPr txBox="1"/>
          <p:nvPr/>
        </p:nvSpPr>
        <p:spPr>
          <a:xfrm>
            <a:off x="1381500" y="1179621"/>
            <a:ext cx="1183701" cy="370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b="1" dirty="0"/>
              <a:t>CODE :</a:t>
            </a:r>
            <a:endParaRPr lang="ko-KR" altLang="en-US" sz="1350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40D2265-CF9D-44D5-B08C-FF3EC51E9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500" y="3857702"/>
            <a:ext cx="6561940" cy="199699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500D8E-F656-4D8D-A6BD-F1E0D9C04EC2}"/>
              </a:ext>
            </a:extLst>
          </p:cNvPr>
          <p:cNvSpPr txBox="1"/>
          <p:nvPr/>
        </p:nvSpPr>
        <p:spPr>
          <a:xfrm flipH="1">
            <a:off x="2153365" y="5983721"/>
            <a:ext cx="5603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*</a:t>
            </a:r>
            <a:r>
              <a:rPr lang="ko-KR" altLang="en-US" b="1" dirty="0"/>
              <a:t>데이터셋 저장 위치 </a:t>
            </a:r>
            <a:r>
              <a:rPr lang="en-US" altLang="ko-KR" b="1" dirty="0"/>
              <a:t>: ~/.</a:t>
            </a:r>
            <a:r>
              <a:rPr lang="en-US" altLang="ko-KR" b="1" dirty="0" err="1"/>
              <a:t>keras</a:t>
            </a:r>
            <a:r>
              <a:rPr lang="en-US" altLang="ko-KR" b="1" dirty="0"/>
              <a:t>/datasets/</a:t>
            </a:r>
            <a:endParaRPr lang="ko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BBF3C0-001A-402A-B8E0-00A49B7943AF}"/>
              </a:ext>
            </a:extLst>
          </p:cNvPr>
          <p:cNvSpPr/>
          <p:nvPr/>
        </p:nvSpPr>
        <p:spPr>
          <a:xfrm>
            <a:off x="1325052" y="2416586"/>
            <a:ext cx="6669597" cy="2885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7A6E871-A201-4065-996B-58CE256BD921}"/>
              </a:ext>
            </a:extLst>
          </p:cNvPr>
          <p:cNvCxnSpPr>
            <a:cxnSpLocks/>
          </p:cNvCxnSpPr>
          <p:nvPr/>
        </p:nvCxnSpPr>
        <p:spPr>
          <a:xfrm>
            <a:off x="1600200" y="2705100"/>
            <a:ext cx="0" cy="1009650"/>
          </a:xfrm>
          <a:prstGeom prst="line">
            <a:avLst/>
          </a:prstGeom>
          <a:ln w="28575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360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99">
            <a:extLst>
              <a:ext uri="{FF2B5EF4-FFF2-40B4-BE49-F238E27FC236}">
                <a16:creationId xmlns:a16="http://schemas.microsoft.com/office/drawing/2014/main" id="{8649D17F-AED4-4FA4-B537-53EB94BDDBBC}"/>
              </a:ext>
            </a:extLst>
          </p:cNvPr>
          <p:cNvSpPr/>
          <p:nvPr/>
        </p:nvSpPr>
        <p:spPr>
          <a:xfrm>
            <a:off x="0" y="31196"/>
            <a:ext cx="7142672" cy="593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400" b="1" dirty="0">
                <a:solidFill>
                  <a:srgbClr val="002060"/>
                </a:solidFill>
                <a:latin typeface="Arial Narrow" pitchFamily="34" charset="0"/>
                <a:cs typeface="Arial" pitchFamily="34" charset="0"/>
              </a:rPr>
              <a:t>CIFAR10 Image Classification Dataset</a:t>
            </a:r>
          </a:p>
        </p:txBody>
      </p:sp>
      <p:sp>
        <p:nvSpPr>
          <p:cNvPr id="4" name="Rectangle 99">
            <a:extLst>
              <a:ext uri="{FF2B5EF4-FFF2-40B4-BE49-F238E27FC236}">
                <a16:creationId xmlns:a16="http://schemas.microsoft.com/office/drawing/2014/main" id="{2BAD0F1C-84A8-4D6C-BCF1-B6C40C0402EB}"/>
              </a:ext>
            </a:extLst>
          </p:cNvPr>
          <p:cNvSpPr/>
          <p:nvPr/>
        </p:nvSpPr>
        <p:spPr>
          <a:xfrm>
            <a:off x="0" y="689613"/>
            <a:ext cx="7496374" cy="36667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768" tIns="40884" rIns="81768" bIns="40884" rtlCol="0" anchor="ctr"/>
          <a:lstStyle/>
          <a:p>
            <a:r>
              <a:rPr lang="en-US" altLang="ko-KR" sz="2000" b="1" dirty="0">
                <a:latin typeface="Arial Narrow" pitchFamily="34" charset="0"/>
                <a:cs typeface="Arial" pitchFamily="34" charset="0"/>
              </a:rPr>
              <a:t>CIFAR </a:t>
            </a:r>
            <a:r>
              <a:rPr lang="ko-KR" altLang="en-US" sz="2000" b="1" dirty="0">
                <a:latin typeface="Arial Narrow" pitchFamily="34" charset="0"/>
                <a:cs typeface="Arial" pitchFamily="34" charset="0"/>
              </a:rPr>
              <a:t>데이터 셋 사용법</a:t>
            </a:r>
            <a:endParaRPr lang="en-US" altLang="ko-KR" sz="2000" b="1" dirty="0"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1DE9322-40AC-4716-B877-9C753F807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05" y="1963618"/>
            <a:ext cx="3766901" cy="203687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31B301-266F-4C09-93A7-1B6725B7C0A2}"/>
              </a:ext>
            </a:extLst>
          </p:cNvPr>
          <p:cNvSpPr/>
          <p:nvPr/>
        </p:nvSpPr>
        <p:spPr>
          <a:xfrm>
            <a:off x="170905" y="2854084"/>
            <a:ext cx="3584128" cy="108291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DF5E06C-D5DE-400F-946A-882C4D025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718" y="2086933"/>
            <a:ext cx="4542575" cy="3327970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0FDD8F7-1A7A-4AA7-8EE0-BCF44F0E1260}"/>
              </a:ext>
            </a:extLst>
          </p:cNvPr>
          <p:cNvSpPr txBox="1"/>
          <p:nvPr/>
        </p:nvSpPr>
        <p:spPr>
          <a:xfrm>
            <a:off x="419869" y="1625064"/>
            <a:ext cx="763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CODE :</a:t>
            </a:r>
            <a:endParaRPr lang="ko-KR" altLang="en-US" sz="1600" b="1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B8DF1E3-8B3D-4B64-968D-58D4D261CDCD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755033" y="3395542"/>
            <a:ext cx="315317" cy="0"/>
          </a:xfrm>
          <a:prstGeom prst="line">
            <a:avLst/>
          </a:prstGeom>
          <a:ln w="28575">
            <a:solidFill>
              <a:srgbClr val="00B0F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67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21733</TotalTime>
  <Words>1580</Words>
  <Application>Microsoft Office PowerPoint</Application>
  <PresentationFormat>화면 슬라이드 쇼(4:3)</PresentationFormat>
  <Paragraphs>361</Paragraphs>
  <Slides>73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80" baseType="lpstr">
      <vt:lpstr>맑은 고딕</vt:lpstr>
      <vt:lpstr>Arial</vt:lpstr>
      <vt:lpstr>Arial Narrow</vt:lpstr>
      <vt:lpstr>Calibri</vt:lpstr>
      <vt:lpstr>Tahoma</vt:lpstr>
      <vt:lpstr>Wingdings</vt:lpstr>
      <vt:lpstr>Office Theme</vt:lpstr>
      <vt:lpstr>Cifar10 이미지셋과  CNN 성능향상 기법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dohyeon</dc:creator>
  <cp:lastModifiedBy>도현 김</cp:lastModifiedBy>
  <cp:revision>333</cp:revision>
  <cp:lastPrinted>2017-11-10T19:08:48Z</cp:lastPrinted>
  <dcterms:created xsi:type="dcterms:W3CDTF">2017-10-21T11:07:25Z</dcterms:created>
  <dcterms:modified xsi:type="dcterms:W3CDTF">2019-06-12T22:17:36Z</dcterms:modified>
</cp:coreProperties>
</file>